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notesSlides/notesSlide40.xml" ContentType="application/vnd.openxmlformats-officedocument.presentationml.notesSlide+xml"/>
  <Override PartName="/ppt/charts/chart4.xml" ContentType="application/vnd.openxmlformats-officedocument.drawingml.chart+xml"/>
  <Override PartName="/ppt/notesSlides/notesSlide41.xml" ContentType="application/vnd.openxmlformats-officedocument.presentationml.notesSlide+xml"/>
  <Override PartName="/ppt/charts/chart5.xml" ContentType="application/vnd.openxmlformats-officedocument.drawingml.chart+xml"/>
  <Override PartName="/ppt/notesSlides/notesSlide42.xml" ContentType="application/vnd.openxmlformats-officedocument.presentationml.notesSlide+xml"/>
  <Override PartName="/ppt/charts/chart6.xml" ContentType="application/vnd.openxmlformats-officedocument.drawingml.chart+xml"/>
  <Override PartName="/ppt/notesSlides/notesSlide43.xml" ContentType="application/vnd.openxmlformats-officedocument.presentationml.notesSlide+xml"/>
  <Override PartName="/ppt/charts/chart7.xml" ContentType="application/vnd.openxmlformats-officedocument.drawingml.chart+xml"/>
  <Override PartName="/ppt/notesSlides/notesSlide44.xml" ContentType="application/vnd.openxmlformats-officedocument.presentationml.notesSlide+xml"/>
  <Override PartName="/ppt/charts/chart8.xml" ContentType="application/vnd.openxmlformats-officedocument.drawingml.chart+xml"/>
  <Override PartName="/ppt/notesSlides/notesSlide45.xml" ContentType="application/vnd.openxmlformats-officedocument.presentationml.notesSlide+xml"/>
  <Override PartName="/ppt/charts/chart9.xml" ContentType="application/vnd.openxmlformats-officedocument.drawingml.chart+xml"/>
  <Override PartName="/ppt/notesSlides/notesSlide46.xml" ContentType="application/vnd.openxmlformats-officedocument.presentationml.notesSlide+xml"/>
  <Override PartName="/ppt/charts/chart10.xml" ContentType="application/vnd.openxmlformats-officedocument.drawingml.chart+xml"/>
  <Override PartName="/ppt/notesSlides/notesSlide47.xml" ContentType="application/vnd.openxmlformats-officedocument.presentationml.notesSlide+xml"/>
  <Override PartName="/ppt/charts/chart11.xml" ContentType="application/vnd.openxmlformats-officedocument.drawingml.chart+xml"/>
  <Override PartName="/ppt/notesSlides/notesSlide48.xml" ContentType="application/vnd.openxmlformats-officedocument.presentationml.notesSlide+xml"/>
  <Override PartName="/ppt/charts/chart12.xml" ContentType="application/vnd.openxmlformats-officedocument.drawingml.chart+xml"/>
  <Override PartName="/ppt/notesSlides/notesSlide49.xml" ContentType="application/vnd.openxmlformats-officedocument.presentationml.notesSlide+xml"/>
  <Override PartName="/ppt/charts/chart13.xml" ContentType="application/vnd.openxmlformats-officedocument.drawingml.chart+xml"/>
  <Override PartName="/ppt/notesSlides/notesSlide50.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51.xml" ContentType="application/vnd.openxmlformats-officedocument.presentationml.notesSlide+xml"/>
  <Override PartName="/ppt/charts/chart17.xml" ContentType="application/vnd.openxmlformats-officedocument.drawingml.chart+xml"/>
  <Override PartName="/ppt/notesSlides/notesSlide52.xml" ContentType="application/vnd.openxmlformats-officedocument.presentationml.notesSlide+xml"/>
  <Override PartName="/ppt/charts/chart18.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9.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20.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08" r:id="rId1"/>
    <p:sldMasterId id="2147483832" r:id="rId2"/>
    <p:sldMasterId id="2147483880" r:id="rId3"/>
    <p:sldMasterId id="2147483892" r:id="rId4"/>
    <p:sldMasterId id="2147483904" r:id="rId5"/>
    <p:sldMasterId id="2147483916" r:id="rId6"/>
    <p:sldMasterId id="2147483928" r:id="rId7"/>
  </p:sldMasterIdLst>
  <p:notesMasterIdLst>
    <p:notesMasterId r:id="rId114"/>
  </p:notesMasterIdLst>
  <p:handoutMasterIdLst>
    <p:handoutMasterId r:id="rId115"/>
  </p:handoutMasterIdLst>
  <p:sldIdLst>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8" r:id="rId22"/>
    <p:sldId id="402" r:id="rId23"/>
    <p:sldId id="403" r:id="rId24"/>
    <p:sldId id="404" r:id="rId25"/>
    <p:sldId id="406" r:id="rId26"/>
    <p:sldId id="267" r:id="rId27"/>
    <p:sldId id="268" r:id="rId28"/>
    <p:sldId id="365" r:id="rId29"/>
    <p:sldId id="366" r:id="rId30"/>
    <p:sldId id="367" r:id="rId31"/>
    <p:sldId id="375" r:id="rId32"/>
    <p:sldId id="368" r:id="rId33"/>
    <p:sldId id="376" r:id="rId34"/>
    <p:sldId id="372" r:id="rId35"/>
    <p:sldId id="379" r:id="rId36"/>
    <p:sldId id="380" r:id="rId37"/>
    <p:sldId id="383" r:id="rId38"/>
    <p:sldId id="381" r:id="rId39"/>
    <p:sldId id="373" r:id="rId40"/>
    <p:sldId id="382" r:id="rId41"/>
    <p:sldId id="385" r:id="rId42"/>
    <p:sldId id="386" r:id="rId43"/>
    <p:sldId id="409" r:id="rId44"/>
    <p:sldId id="410" r:id="rId45"/>
    <p:sldId id="478"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80" r:id="rId71"/>
    <p:sldId id="479" r:id="rId72"/>
    <p:sldId id="435" r:id="rId73"/>
    <p:sldId id="436" r:id="rId74"/>
    <p:sldId id="438" r:id="rId75"/>
    <p:sldId id="437" r:id="rId76"/>
    <p:sldId id="476" r:id="rId77"/>
    <p:sldId id="477"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2" r:id="rId110"/>
    <p:sldId id="473" r:id="rId111"/>
    <p:sldId id="474" r:id="rId112"/>
    <p:sldId id="475" r:id="rId11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387"/>
          </p14:sldIdLst>
        </p14:section>
        <p14:section name="Intro" id="{72F649E6-57AE-6947-B097-12071DA503CC}">
          <p14:sldIdLst>
            <p14:sldId id="388"/>
          </p14:sldIdLst>
        </p14:section>
        <p14:section name="Team" id="{6713544B-1DDD-704E-BC91-9991C22143A4}">
          <p14:sldIdLst>
            <p14:sldId id="389"/>
            <p14:sldId id="390"/>
          </p14:sldIdLst>
        </p14:section>
        <p14:section name="Project" id="{CF6E4796-9B72-A044-997B-7AFAEDBD536D}">
          <p14:sldIdLst>
            <p14:sldId id="391"/>
            <p14:sldId id="392"/>
            <p14:sldId id="393"/>
            <p14:sldId id="394"/>
            <p14:sldId id="395"/>
          </p14:sldIdLst>
        </p14:section>
        <p14:section name="Progress" id="{481F4E4C-C6AE-A041-B893-86232C9EB660}">
          <p14:sldIdLst>
            <p14:sldId id="396"/>
            <p14:sldId id="397"/>
            <p14:sldId id="398"/>
          </p14:sldIdLst>
        </p14:section>
        <p14:section name="Approach" id="{DC510BE1-77B9-534F-BA6B-EE21526E8897}">
          <p14:sldIdLst>
            <p14:sldId id="399"/>
            <p14:sldId id="400"/>
            <p14:sldId id="408"/>
            <p14:sldId id="402"/>
            <p14:sldId id="403"/>
            <p14:sldId id="404"/>
            <p14:sldId id="406"/>
            <p14:sldId id="267"/>
            <p14:sldId id="268"/>
            <p14:sldId id="365"/>
            <p14:sldId id="366"/>
            <p14:sldId id="367"/>
            <p14:sldId id="375"/>
            <p14:sldId id="368"/>
            <p14:sldId id="376"/>
            <p14:sldId id="372"/>
            <p14:sldId id="379"/>
            <p14:sldId id="380"/>
            <p14:sldId id="383"/>
            <p14:sldId id="381"/>
            <p14:sldId id="373"/>
          </p14:sldIdLst>
        </p14:section>
        <p14:section name="Lessons" id="{67F6F4B2-873B-FD4E-917B-DC561BF181EE}">
          <p14:sldIdLst/>
        </p14:section>
        <p14:section name="Roadmap" id="{81AC7E30-41FA-BB4C-8437-004F340796DB}">
          <p14:sldIdLst>
            <p14:sldId id="382"/>
            <p14:sldId id="385"/>
            <p14:sldId id="386"/>
          </p14:sldIdLst>
        </p14:section>
        <p14:section name="Backup" id="{AB47F29E-45A7-1247-975D-66DE5DEC50A9}">
          <p14:sldIdLst>
            <p14:sldId id="409"/>
            <p14:sldId id="410"/>
            <p14:sldId id="478"/>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80"/>
            <p14:sldId id="479"/>
            <p14:sldId id="435"/>
            <p14:sldId id="436"/>
            <p14:sldId id="438"/>
            <p14:sldId id="437"/>
            <p14:sldId id="476"/>
            <p14:sldId id="477"/>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4" autoAdjust="0"/>
    <p:restoredTop sz="88277" autoAdjust="0"/>
  </p:normalViewPr>
  <p:slideViewPr>
    <p:cSldViewPr>
      <p:cViewPr>
        <p:scale>
          <a:sx n="76" d="100"/>
          <a:sy n="76" d="100"/>
        </p:scale>
        <p:origin x="-928"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20" Type="http://schemas.openxmlformats.org/officeDocument/2006/relationships/tableStyles" Target="tableStyle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00" Type="http://schemas.openxmlformats.org/officeDocument/2006/relationships/slide" Target="slides/slide93.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div\Desktop\testcase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tharanga:MSE:2012-Summer:schedul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div\Desktop\testcas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tharanga:Documents:EarnedValu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tharanga:Documents:EarnedValue_V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tharanga:Downloads:EarnedValue_V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0.00823114323824276"/>
          <c:y val="0.010647736611886"/>
          <c:w val="0.966558775439955"/>
          <c:h val="0.769662351528093"/>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pt idx="12">
                  <c:v>24.0</c:v>
                </c:pt>
              </c:numCache>
            </c:numRef>
          </c:val>
          <c:smooth val="0"/>
        </c:ser>
        <c:dLbls>
          <c:showLegendKey val="0"/>
          <c:showVal val="0"/>
          <c:showCatName val="0"/>
          <c:showSerName val="0"/>
          <c:showPercent val="0"/>
          <c:showBubbleSize val="0"/>
        </c:dLbls>
        <c:marker val="1"/>
        <c:smooth val="0"/>
        <c:axId val="-2044512840"/>
        <c:axId val="-2044509864"/>
      </c:lineChart>
      <c:catAx>
        <c:axId val="-2044512840"/>
        <c:scaling>
          <c:orientation val="minMax"/>
        </c:scaling>
        <c:delete val="1"/>
        <c:axPos val="b"/>
        <c:majorTickMark val="none"/>
        <c:minorTickMark val="none"/>
        <c:tickLblPos val="nextTo"/>
        <c:crossAx val="-2044509864"/>
        <c:crosses val="autoZero"/>
        <c:auto val="1"/>
        <c:lblAlgn val="ctr"/>
        <c:lblOffset val="100"/>
        <c:noMultiLvlLbl val="0"/>
      </c:catAx>
      <c:valAx>
        <c:axId val="-2044509864"/>
        <c:scaling>
          <c:orientation val="minMax"/>
        </c:scaling>
        <c:delete val="1"/>
        <c:axPos val="l"/>
        <c:numFmt formatCode="General" sourceLinked="1"/>
        <c:majorTickMark val="none"/>
        <c:minorTickMark val="none"/>
        <c:tickLblPos val="nextTo"/>
        <c:crossAx val="-2044512840"/>
        <c:crosses val="autoZero"/>
        <c:crossBetween val="between"/>
      </c:valAx>
    </c:plotArea>
    <c:legend>
      <c:legendPos val="b"/>
      <c:layout>
        <c:manualLayout>
          <c:xMode val="edge"/>
          <c:yMode val="edge"/>
          <c:x val="0.0323974944308432"/>
          <c:y val="0.210057206432155"/>
          <c:w val="0.33296719160105"/>
          <c:h val="0.0784045108768184"/>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numCache>
            </c:numRef>
          </c:val>
          <c:smooth val="0"/>
        </c:ser>
        <c:dLbls>
          <c:showLegendKey val="0"/>
          <c:showVal val="0"/>
          <c:showCatName val="0"/>
          <c:showSerName val="0"/>
          <c:showPercent val="0"/>
          <c:showBubbleSize val="0"/>
        </c:dLbls>
        <c:marker val="1"/>
        <c:smooth val="0"/>
        <c:axId val="-2124734056"/>
        <c:axId val="-2124588472"/>
      </c:lineChart>
      <c:catAx>
        <c:axId val="-2124734056"/>
        <c:scaling>
          <c:orientation val="minMax"/>
        </c:scaling>
        <c:delete val="0"/>
        <c:axPos val="b"/>
        <c:majorTickMark val="out"/>
        <c:minorTickMark val="none"/>
        <c:tickLblPos val="nextTo"/>
        <c:crossAx val="-2124588472"/>
        <c:crosses val="autoZero"/>
        <c:auto val="1"/>
        <c:lblAlgn val="ctr"/>
        <c:lblOffset val="100"/>
        <c:noMultiLvlLbl val="0"/>
      </c:catAx>
      <c:valAx>
        <c:axId val="-2124588472"/>
        <c:scaling>
          <c:orientation val="minMax"/>
        </c:scaling>
        <c:delete val="0"/>
        <c:axPos val="l"/>
        <c:majorGridlines/>
        <c:numFmt formatCode="General" sourceLinked="1"/>
        <c:majorTickMark val="out"/>
        <c:minorTickMark val="none"/>
        <c:tickLblPos val="nextTo"/>
        <c:crossAx val="-212473405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numCache>
            </c:numRef>
          </c:val>
          <c:smooth val="0"/>
        </c:ser>
        <c:dLbls>
          <c:showLegendKey val="0"/>
          <c:showVal val="0"/>
          <c:showCatName val="0"/>
          <c:showSerName val="0"/>
          <c:showPercent val="0"/>
          <c:showBubbleSize val="0"/>
        </c:dLbls>
        <c:marker val="1"/>
        <c:smooth val="0"/>
        <c:axId val="-2128385240"/>
        <c:axId val="-2124751912"/>
      </c:lineChart>
      <c:catAx>
        <c:axId val="-2128385240"/>
        <c:scaling>
          <c:orientation val="minMax"/>
        </c:scaling>
        <c:delete val="0"/>
        <c:axPos val="b"/>
        <c:majorTickMark val="out"/>
        <c:minorTickMark val="none"/>
        <c:tickLblPos val="nextTo"/>
        <c:crossAx val="-2124751912"/>
        <c:crosses val="autoZero"/>
        <c:auto val="1"/>
        <c:lblAlgn val="ctr"/>
        <c:lblOffset val="100"/>
        <c:noMultiLvlLbl val="0"/>
      </c:catAx>
      <c:valAx>
        <c:axId val="-2124751912"/>
        <c:scaling>
          <c:orientation val="minMax"/>
        </c:scaling>
        <c:delete val="0"/>
        <c:axPos val="l"/>
        <c:majorGridlines/>
        <c:numFmt formatCode="General" sourceLinked="1"/>
        <c:majorTickMark val="out"/>
        <c:minorTickMark val="none"/>
        <c:tickLblPos val="nextTo"/>
        <c:crossAx val="-21283852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numCache>
            </c:numRef>
          </c:val>
          <c:smooth val="0"/>
        </c:ser>
        <c:dLbls>
          <c:showLegendKey val="0"/>
          <c:showVal val="0"/>
          <c:showCatName val="0"/>
          <c:showSerName val="0"/>
          <c:showPercent val="0"/>
          <c:showBubbleSize val="0"/>
        </c:dLbls>
        <c:marker val="1"/>
        <c:smooth val="0"/>
        <c:axId val="2139284616"/>
        <c:axId val="2128864696"/>
      </c:lineChart>
      <c:catAx>
        <c:axId val="2139284616"/>
        <c:scaling>
          <c:orientation val="minMax"/>
        </c:scaling>
        <c:delete val="0"/>
        <c:axPos val="b"/>
        <c:majorTickMark val="out"/>
        <c:minorTickMark val="none"/>
        <c:tickLblPos val="nextTo"/>
        <c:crossAx val="2128864696"/>
        <c:crosses val="autoZero"/>
        <c:auto val="1"/>
        <c:lblAlgn val="ctr"/>
        <c:lblOffset val="100"/>
        <c:noMultiLvlLbl val="0"/>
      </c:catAx>
      <c:valAx>
        <c:axId val="2128864696"/>
        <c:scaling>
          <c:orientation val="minMax"/>
        </c:scaling>
        <c:delete val="0"/>
        <c:axPos val="l"/>
        <c:majorGridlines/>
        <c:numFmt formatCode="General" sourceLinked="1"/>
        <c:majorTickMark val="out"/>
        <c:minorTickMark val="none"/>
        <c:tickLblPos val="nextTo"/>
        <c:crossAx val="213928461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numCache>
            </c:numRef>
          </c:val>
          <c:smooth val="0"/>
        </c:ser>
        <c:dLbls>
          <c:showLegendKey val="0"/>
          <c:showVal val="0"/>
          <c:showCatName val="0"/>
          <c:showSerName val="0"/>
          <c:showPercent val="0"/>
          <c:showBubbleSize val="0"/>
        </c:dLbls>
        <c:marker val="1"/>
        <c:smooth val="0"/>
        <c:axId val="2128817256"/>
        <c:axId val="-2113209656"/>
      </c:lineChart>
      <c:catAx>
        <c:axId val="2128817256"/>
        <c:scaling>
          <c:orientation val="minMax"/>
        </c:scaling>
        <c:delete val="0"/>
        <c:axPos val="b"/>
        <c:majorTickMark val="out"/>
        <c:minorTickMark val="none"/>
        <c:tickLblPos val="nextTo"/>
        <c:crossAx val="-2113209656"/>
        <c:crosses val="autoZero"/>
        <c:auto val="1"/>
        <c:lblAlgn val="ctr"/>
        <c:lblOffset val="100"/>
        <c:noMultiLvlLbl val="0"/>
      </c:catAx>
      <c:valAx>
        <c:axId val="-2113209656"/>
        <c:scaling>
          <c:orientation val="minMax"/>
        </c:scaling>
        <c:delete val="0"/>
        <c:axPos val="l"/>
        <c:majorGridlines/>
        <c:numFmt formatCode="General" sourceLinked="1"/>
        <c:majorTickMark val="out"/>
        <c:minorTickMark val="none"/>
        <c:tickLblPos val="nextTo"/>
        <c:crossAx val="212881725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pt idx="12">
                  <c:v>24.0</c:v>
                </c:pt>
              </c:numCache>
            </c:numRef>
          </c:val>
          <c:smooth val="0"/>
        </c:ser>
        <c:dLbls>
          <c:showLegendKey val="0"/>
          <c:showVal val="0"/>
          <c:showCatName val="0"/>
          <c:showSerName val="0"/>
          <c:showPercent val="0"/>
          <c:showBubbleSize val="0"/>
        </c:dLbls>
        <c:marker val="1"/>
        <c:smooth val="0"/>
        <c:axId val="2139914568"/>
        <c:axId val="2129178280"/>
      </c:lineChart>
      <c:catAx>
        <c:axId val="2139914568"/>
        <c:scaling>
          <c:orientation val="minMax"/>
        </c:scaling>
        <c:delete val="0"/>
        <c:axPos val="b"/>
        <c:majorTickMark val="out"/>
        <c:minorTickMark val="none"/>
        <c:tickLblPos val="nextTo"/>
        <c:crossAx val="2129178280"/>
        <c:crosses val="autoZero"/>
        <c:auto val="1"/>
        <c:lblAlgn val="ctr"/>
        <c:lblOffset val="100"/>
        <c:noMultiLvlLbl val="0"/>
      </c:catAx>
      <c:valAx>
        <c:axId val="2129178280"/>
        <c:scaling>
          <c:orientation val="minMax"/>
        </c:scaling>
        <c:delete val="0"/>
        <c:axPos val="l"/>
        <c:majorGridlines/>
        <c:numFmt formatCode="General" sourceLinked="1"/>
        <c:majorTickMark val="out"/>
        <c:minorTickMark val="none"/>
        <c:tickLblPos val="nextTo"/>
        <c:crossAx val="21399145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145.98</c:v>
                </c:pt>
                <c:pt idx="2">
                  <c:v>121.65</c:v>
                </c:pt>
                <c:pt idx="3">
                  <c:v>97.32</c:v>
                </c:pt>
                <c:pt idx="4">
                  <c:v>72.99</c:v>
                </c:pt>
                <c:pt idx="5">
                  <c:v>48.66</c:v>
                </c:pt>
                <c:pt idx="6">
                  <c:v>14.33</c:v>
                </c:pt>
                <c:pt idx="7">
                  <c:v>0.0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c:v>
                </c:pt>
                <c:pt idx="2">
                  <c:v>150.25</c:v>
                </c:pt>
                <c:pt idx="3" formatCode="#,##0.00">
                  <c:v>135.75</c:v>
                </c:pt>
                <c:pt idx="4" formatCode="#,##0.00">
                  <c:v>82.0</c:v>
                </c:pt>
                <c:pt idx="5">
                  <c:v>82.0</c:v>
                </c:pt>
                <c:pt idx="6">
                  <c:v>72.0</c:v>
                </c:pt>
                <c:pt idx="7" formatCode="#,##0.00">
                  <c:v>0.0</c:v>
                </c:pt>
              </c:numCache>
            </c:numRef>
          </c:val>
          <c:smooth val="0"/>
        </c:ser>
        <c:dLbls>
          <c:showLegendKey val="0"/>
          <c:showVal val="0"/>
          <c:showCatName val="0"/>
          <c:showSerName val="0"/>
          <c:showPercent val="0"/>
          <c:showBubbleSize val="0"/>
        </c:dLbls>
        <c:marker val="1"/>
        <c:smooth val="0"/>
        <c:axId val="-2123556088"/>
        <c:axId val="-2123629848"/>
      </c:lineChart>
      <c:catAx>
        <c:axId val="-2123556088"/>
        <c:scaling>
          <c:orientation val="minMax"/>
        </c:scaling>
        <c:delete val="0"/>
        <c:axPos val="b"/>
        <c:numFmt formatCode="General" sourceLinked="1"/>
        <c:majorTickMark val="out"/>
        <c:minorTickMark val="none"/>
        <c:tickLblPos val="nextTo"/>
        <c:crossAx val="-2123629848"/>
        <c:crosses val="autoZero"/>
        <c:auto val="1"/>
        <c:lblAlgn val="ctr"/>
        <c:lblOffset val="100"/>
        <c:noMultiLvlLbl val="0"/>
      </c:catAx>
      <c:valAx>
        <c:axId val="-2123629848"/>
        <c:scaling>
          <c:orientation val="minMax"/>
        </c:scaling>
        <c:delete val="0"/>
        <c:axPos val="l"/>
        <c:majorGridlines/>
        <c:numFmt formatCode="#,##0.00" sourceLinked="1"/>
        <c:majorTickMark val="out"/>
        <c:minorTickMark val="none"/>
        <c:tickLblPos val="nextTo"/>
        <c:crossAx val="-212355608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Iteration13!$C$16</c:f>
              <c:strCache>
                <c:ptCount val="1"/>
                <c:pt idx="0">
                  <c:v>Planned</c:v>
                </c:pt>
              </c:strCache>
            </c:strRef>
          </c:tx>
          <c:spPr>
            <a:ln>
              <a:solidFill>
                <a:srgbClr val="0000FF"/>
              </a:solidFill>
            </a:ln>
          </c:spPr>
          <c:marker>
            <c:symbol val="none"/>
          </c:marker>
          <c:cat>
            <c:strRef>
              <c:f>Iteration13!$B$17:$B$24</c:f>
              <c:strCache>
                <c:ptCount val="8"/>
                <c:pt idx="0">
                  <c:v>Start Date</c:v>
                </c:pt>
                <c:pt idx="1">
                  <c:v>29th Tuesday</c:v>
                </c:pt>
                <c:pt idx="2">
                  <c:v>30th Wednesday</c:v>
                </c:pt>
                <c:pt idx="3">
                  <c:v>31st Thursday</c:v>
                </c:pt>
                <c:pt idx="4">
                  <c:v>1st Friday</c:v>
                </c:pt>
                <c:pt idx="5">
                  <c:v>2nd Saturday</c:v>
                </c:pt>
                <c:pt idx="6">
                  <c:v>3rd Sunday</c:v>
                </c:pt>
                <c:pt idx="7">
                  <c:v>4th Monday</c:v>
                </c:pt>
              </c:strCache>
            </c:strRef>
          </c:cat>
          <c:val>
            <c:numRef>
              <c:f>Iteration13!$C$17:$C$24</c:f>
              <c:numCache>
                <c:formatCode>#,##0.00</c:formatCode>
                <c:ptCount val="8"/>
                <c:pt idx="0" formatCode="General">
                  <c:v>161.88</c:v>
                </c:pt>
                <c:pt idx="1">
                  <c:v>138.74</c:v>
                </c:pt>
                <c:pt idx="2">
                  <c:v>115.6</c:v>
                </c:pt>
                <c:pt idx="3">
                  <c:v>92.46</c:v>
                </c:pt>
                <c:pt idx="4">
                  <c:v>69.32</c:v>
                </c:pt>
                <c:pt idx="5">
                  <c:v>46.18000000000001</c:v>
                </c:pt>
                <c:pt idx="6">
                  <c:v>23.04000000000001</c:v>
                </c:pt>
                <c:pt idx="7">
                  <c:v>0.0</c:v>
                </c:pt>
              </c:numCache>
            </c:numRef>
          </c:val>
          <c:smooth val="0"/>
        </c:ser>
        <c:ser>
          <c:idx val="1"/>
          <c:order val="1"/>
          <c:tx>
            <c:strRef>
              <c:f>Iteration13!$D$16</c:f>
              <c:strCache>
                <c:ptCount val="1"/>
                <c:pt idx="0">
                  <c:v>Actual</c:v>
                </c:pt>
              </c:strCache>
            </c:strRef>
          </c:tx>
          <c:spPr>
            <a:ln>
              <a:solidFill>
                <a:srgbClr val="FF0000"/>
              </a:solidFill>
            </a:ln>
          </c:spPr>
          <c:marker>
            <c:symbol val="none"/>
          </c:marker>
          <c:cat>
            <c:strRef>
              <c:f>Iteration13!$B$17:$B$24</c:f>
              <c:strCache>
                <c:ptCount val="8"/>
                <c:pt idx="0">
                  <c:v>Start Date</c:v>
                </c:pt>
                <c:pt idx="1">
                  <c:v>29th Tuesday</c:v>
                </c:pt>
                <c:pt idx="2">
                  <c:v>30th Wednesday</c:v>
                </c:pt>
                <c:pt idx="3">
                  <c:v>31st Thursday</c:v>
                </c:pt>
                <c:pt idx="4">
                  <c:v>1st Friday</c:v>
                </c:pt>
                <c:pt idx="5">
                  <c:v>2nd Saturday</c:v>
                </c:pt>
                <c:pt idx="6">
                  <c:v>3rd Sunday</c:v>
                </c:pt>
                <c:pt idx="7">
                  <c:v>4th Monday</c:v>
                </c:pt>
              </c:strCache>
            </c:strRef>
          </c:cat>
          <c:val>
            <c:numRef>
              <c:f>Iteration13!$D$17:$D$24</c:f>
              <c:numCache>
                <c:formatCode>General</c:formatCode>
                <c:ptCount val="8"/>
                <c:pt idx="0">
                  <c:v>161.88</c:v>
                </c:pt>
                <c:pt idx="1">
                  <c:v>130.88</c:v>
                </c:pt>
                <c:pt idx="2">
                  <c:v>130.88</c:v>
                </c:pt>
                <c:pt idx="3" formatCode="#,##0.00">
                  <c:v>89.88</c:v>
                </c:pt>
                <c:pt idx="4" formatCode="#,##0.00">
                  <c:v>67.17999999999998</c:v>
                </c:pt>
                <c:pt idx="5">
                  <c:v>67.17999999999998</c:v>
                </c:pt>
                <c:pt idx="6">
                  <c:v>67.17999999999998</c:v>
                </c:pt>
                <c:pt idx="7" formatCode="#,##0.00">
                  <c:v>31.98</c:v>
                </c:pt>
              </c:numCache>
            </c:numRef>
          </c:val>
          <c:smooth val="0"/>
        </c:ser>
        <c:dLbls>
          <c:showLegendKey val="0"/>
          <c:showVal val="0"/>
          <c:showCatName val="0"/>
          <c:showSerName val="0"/>
          <c:showPercent val="0"/>
          <c:showBubbleSize val="0"/>
        </c:dLbls>
        <c:marker val="1"/>
        <c:smooth val="0"/>
        <c:axId val="2139754744"/>
        <c:axId val="2139466168"/>
      </c:lineChart>
      <c:catAx>
        <c:axId val="2139754744"/>
        <c:scaling>
          <c:orientation val="minMax"/>
        </c:scaling>
        <c:delete val="0"/>
        <c:axPos val="b"/>
        <c:numFmt formatCode="General" sourceLinked="1"/>
        <c:majorTickMark val="out"/>
        <c:minorTickMark val="none"/>
        <c:tickLblPos val="nextTo"/>
        <c:crossAx val="2139466168"/>
        <c:crosses val="autoZero"/>
        <c:auto val="1"/>
        <c:lblAlgn val="ctr"/>
        <c:lblOffset val="100"/>
        <c:noMultiLvlLbl val="0"/>
      </c:catAx>
      <c:valAx>
        <c:axId val="2139466168"/>
        <c:scaling>
          <c:orientation val="minMax"/>
        </c:scaling>
        <c:delete val="0"/>
        <c:axPos val="l"/>
        <c:majorGridlines/>
        <c:numFmt formatCode="General" sourceLinked="1"/>
        <c:majorTickMark val="out"/>
        <c:minorTickMark val="none"/>
        <c:tickLblPos val="nextTo"/>
        <c:crossAx val="213975474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v>Relative Error</c:v>
          </c:tx>
          <c:invertIfNegative val="0"/>
          <c:cat>
            <c:strRef>
              <c:f>Sheet1!$A$1:$A$3</c:f>
              <c:strCache>
                <c:ptCount val="3"/>
                <c:pt idx="0">
                  <c:v>0 to 6hr</c:v>
                </c:pt>
                <c:pt idx="1">
                  <c:v>6 to 10hr</c:v>
                </c:pt>
                <c:pt idx="2">
                  <c:v>10 to 50hr</c:v>
                </c:pt>
              </c:strCache>
            </c:strRef>
          </c:cat>
          <c:val>
            <c:numRef>
              <c:f>Sheet1!$B$1:$B$3</c:f>
              <c:numCache>
                <c:formatCode>0.00%</c:formatCode>
                <c:ptCount val="3"/>
                <c:pt idx="0">
                  <c:v>1.0511</c:v>
                </c:pt>
                <c:pt idx="1">
                  <c:v>0.3547</c:v>
                </c:pt>
                <c:pt idx="2">
                  <c:v>0.4163</c:v>
                </c:pt>
              </c:numCache>
            </c:numRef>
          </c:val>
        </c:ser>
        <c:dLbls>
          <c:showLegendKey val="0"/>
          <c:showVal val="0"/>
          <c:showCatName val="0"/>
          <c:showSerName val="0"/>
          <c:showPercent val="0"/>
          <c:showBubbleSize val="0"/>
        </c:dLbls>
        <c:gapWidth val="150"/>
        <c:shape val="box"/>
        <c:axId val="-2112994088"/>
        <c:axId val="-2112991368"/>
        <c:axId val="0"/>
      </c:bar3DChart>
      <c:catAx>
        <c:axId val="-2112994088"/>
        <c:scaling>
          <c:orientation val="minMax"/>
        </c:scaling>
        <c:delete val="0"/>
        <c:axPos val="b"/>
        <c:majorTickMark val="out"/>
        <c:minorTickMark val="none"/>
        <c:tickLblPos val="nextTo"/>
        <c:crossAx val="-2112991368"/>
        <c:crosses val="autoZero"/>
        <c:auto val="1"/>
        <c:lblAlgn val="ctr"/>
        <c:lblOffset val="100"/>
        <c:noMultiLvlLbl val="0"/>
      </c:catAx>
      <c:valAx>
        <c:axId val="-2112991368"/>
        <c:scaling>
          <c:orientation val="minMax"/>
        </c:scaling>
        <c:delete val="0"/>
        <c:axPos val="l"/>
        <c:majorGridlines/>
        <c:numFmt formatCode="0.00%" sourceLinked="1"/>
        <c:majorTickMark val="out"/>
        <c:minorTickMark val="none"/>
        <c:tickLblPos val="nextTo"/>
        <c:crossAx val="-2112994088"/>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v>Average Task Relative Error</c:v>
          </c:tx>
          <c:invertIfNegative val="0"/>
          <c:cat>
            <c:strRef>
              <c:f>Sheet2!$A$1:$A$6</c:f>
              <c:strCache>
                <c:ptCount val="6"/>
                <c:pt idx="0">
                  <c:v>iteration 12</c:v>
                </c:pt>
                <c:pt idx="1">
                  <c:v>iteration 13</c:v>
                </c:pt>
                <c:pt idx="2">
                  <c:v>iteration 14</c:v>
                </c:pt>
                <c:pt idx="3">
                  <c:v>iteration 15</c:v>
                </c:pt>
                <c:pt idx="4">
                  <c:v>iteration 16</c:v>
                </c:pt>
                <c:pt idx="5">
                  <c:v>iteration 17</c:v>
                </c:pt>
              </c:strCache>
            </c:strRef>
          </c:cat>
          <c:val>
            <c:numRef>
              <c:f>Sheet2!$B$1:$B$6</c:f>
              <c:numCache>
                <c:formatCode>0.00%</c:formatCode>
                <c:ptCount val="6"/>
                <c:pt idx="0">
                  <c:v>0.6378</c:v>
                </c:pt>
                <c:pt idx="1">
                  <c:v>0.7667</c:v>
                </c:pt>
                <c:pt idx="2">
                  <c:v>0.5226</c:v>
                </c:pt>
                <c:pt idx="3">
                  <c:v>0.5539</c:v>
                </c:pt>
                <c:pt idx="4">
                  <c:v>0.5519</c:v>
                </c:pt>
                <c:pt idx="5">
                  <c:v>0.9759</c:v>
                </c:pt>
              </c:numCache>
            </c:numRef>
          </c:val>
        </c:ser>
        <c:dLbls>
          <c:showLegendKey val="0"/>
          <c:showVal val="0"/>
          <c:showCatName val="0"/>
          <c:showSerName val="0"/>
          <c:showPercent val="0"/>
          <c:showBubbleSize val="0"/>
        </c:dLbls>
        <c:gapWidth val="150"/>
        <c:shape val="box"/>
        <c:axId val="-2113006600"/>
        <c:axId val="-2113016440"/>
        <c:axId val="0"/>
      </c:bar3DChart>
      <c:catAx>
        <c:axId val="-2113006600"/>
        <c:scaling>
          <c:orientation val="minMax"/>
        </c:scaling>
        <c:delete val="0"/>
        <c:axPos val="b"/>
        <c:majorTickMark val="out"/>
        <c:minorTickMark val="none"/>
        <c:tickLblPos val="nextTo"/>
        <c:crossAx val="-2113016440"/>
        <c:crosses val="autoZero"/>
        <c:auto val="1"/>
        <c:lblAlgn val="ctr"/>
        <c:lblOffset val="100"/>
        <c:noMultiLvlLbl val="0"/>
      </c:catAx>
      <c:valAx>
        <c:axId val="-2113016440"/>
        <c:scaling>
          <c:orientation val="minMax"/>
        </c:scaling>
        <c:delete val="0"/>
        <c:axPos val="l"/>
        <c:majorGridlines/>
        <c:numFmt formatCode="0.00%" sourceLinked="1"/>
        <c:majorTickMark val="out"/>
        <c:minorTickMark val="none"/>
        <c:tickLblPos val="nextTo"/>
        <c:crossAx val="-2113006600"/>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Sheet1!$B$13</c:f>
              <c:strCache>
                <c:ptCount val="1"/>
                <c:pt idx="0">
                  <c:v>Open</c:v>
                </c:pt>
              </c:strCache>
            </c:strRef>
          </c:tx>
          <c:spPr>
            <a:ln>
              <a:solidFill>
                <a:srgbClr val="FF66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Sheet1!$C$13:$N$13</c:f>
              <c:numCache>
                <c:formatCode>General</c:formatCode>
                <c:ptCount val="12"/>
                <c:pt idx="0">
                  <c:v>19.0</c:v>
                </c:pt>
                <c:pt idx="1">
                  <c:v>16.0</c:v>
                </c:pt>
                <c:pt idx="2">
                  <c:v>17.0</c:v>
                </c:pt>
                <c:pt idx="3">
                  <c:v>17.0</c:v>
                </c:pt>
                <c:pt idx="4">
                  <c:v>17.0</c:v>
                </c:pt>
                <c:pt idx="5">
                  <c:v>18.0</c:v>
                </c:pt>
                <c:pt idx="6">
                  <c:v>18.0</c:v>
                </c:pt>
                <c:pt idx="7">
                  <c:v>16.0</c:v>
                </c:pt>
                <c:pt idx="8">
                  <c:v>14.0</c:v>
                </c:pt>
                <c:pt idx="9">
                  <c:v>13.0</c:v>
                </c:pt>
                <c:pt idx="10">
                  <c:v>13.0</c:v>
                </c:pt>
                <c:pt idx="11">
                  <c:v>16.0</c:v>
                </c:pt>
              </c:numCache>
            </c:numRef>
          </c:val>
          <c:smooth val="0"/>
        </c:ser>
        <c:ser>
          <c:idx val="1"/>
          <c:order val="1"/>
          <c:tx>
            <c:strRef>
              <c:f>Sheet1!$B$14</c:f>
              <c:strCache>
                <c:ptCount val="1"/>
                <c:pt idx="0">
                  <c:v>Closed</c:v>
                </c:pt>
              </c:strCache>
            </c:strRef>
          </c:tx>
          <c:spPr>
            <a:ln>
              <a:solidFill>
                <a:schemeClr val="tx1"/>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Sheet1!$C$14:$N$14</c:f>
              <c:numCache>
                <c:formatCode>General</c:formatCode>
                <c:ptCount val="12"/>
                <c:pt idx="0">
                  <c:v>1.0</c:v>
                </c:pt>
                <c:pt idx="1">
                  <c:v>1.0</c:v>
                </c:pt>
                <c:pt idx="2">
                  <c:v>1.0</c:v>
                </c:pt>
                <c:pt idx="3">
                  <c:v>1.0</c:v>
                </c:pt>
                <c:pt idx="4">
                  <c:v>1.0</c:v>
                </c:pt>
                <c:pt idx="5">
                  <c:v>1.0</c:v>
                </c:pt>
                <c:pt idx="6">
                  <c:v>1.0</c:v>
                </c:pt>
                <c:pt idx="7">
                  <c:v>1.0</c:v>
                </c:pt>
                <c:pt idx="8">
                  <c:v>1.0</c:v>
                </c:pt>
                <c:pt idx="9">
                  <c:v>2.0</c:v>
                </c:pt>
                <c:pt idx="10">
                  <c:v>2.0</c:v>
                </c:pt>
                <c:pt idx="11">
                  <c:v>2.0</c:v>
                </c:pt>
              </c:numCache>
            </c:numRef>
          </c:val>
          <c:smooth val="0"/>
        </c:ser>
        <c:ser>
          <c:idx val="2"/>
          <c:order val="2"/>
          <c:tx>
            <c:strRef>
              <c:f>Sheet1!$B$15</c:f>
              <c:strCache>
                <c:ptCount val="1"/>
                <c:pt idx="0">
                  <c:v>Mitigated</c:v>
                </c:pt>
              </c:strCache>
            </c:strRef>
          </c:tx>
          <c:spPr>
            <a:ln>
              <a:solidFill>
                <a:srgbClr val="0080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Sheet1!$C$15:$N$15</c:f>
              <c:numCache>
                <c:formatCode>General</c:formatCode>
                <c:ptCount val="12"/>
                <c:pt idx="0">
                  <c:v>1.0</c:v>
                </c:pt>
                <c:pt idx="1">
                  <c:v>5.0</c:v>
                </c:pt>
                <c:pt idx="2">
                  <c:v>6.0</c:v>
                </c:pt>
                <c:pt idx="3">
                  <c:v>6.0</c:v>
                </c:pt>
                <c:pt idx="4">
                  <c:v>6.0</c:v>
                </c:pt>
                <c:pt idx="5">
                  <c:v>6.0</c:v>
                </c:pt>
                <c:pt idx="6">
                  <c:v>7.0</c:v>
                </c:pt>
                <c:pt idx="7">
                  <c:v>7.0</c:v>
                </c:pt>
                <c:pt idx="8">
                  <c:v>9.0</c:v>
                </c:pt>
                <c:pt idx="9">
                  <c:v>9.0</c:v>
                </c:pt>
                <c:pt idx="10">
                  <c:v>9.0</c:v>
                </c:pt>
                <c:pt idx="11">
                  <c:v>9.0</c:v>
                </c:pt>
              </c:numCache>
            </c:numRef>
          </c:val>
          <c:smooth val="0"/>
        </c:ser>
        <c:ser>
          <c:idx val="3"/>
          <c:order val="3"/>
          <c:tx>
            <c:strRef>
              <c:f>Sheet1!$B$16</c:f>
              <c:strCache>
                <c:ptCount val="1"/>
                <c:pt idx="0">
                  <c:v>Issues</c:v>
                </c:pt>
              </c:strCache>
            </c:strRef>
          </c:tx>
          <c:spPr>
            <a:ln>
              <a:solidFill>
                <a:srgbClr val="FF00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Sheet1!$C$16:$N$16</c:f>
              <c:numCache>
                <c:formatCode>General</c:formatCode>
                <c:ptCount val="12"/>
                <c:pt idx="0">
                  <c:v>0.0</c:v>
                </c:pt>
                <c:pt idx="1">
                  <c:v>0.0</c:v>
                </c:pt>
                <c:pt idx="2">
                  <c:v>0.0</c:v>
                </c:pt>
                <c:pt idx="3">
                  <c:v>0.0</c:v>
                </c:pt>
                <c:pt idx="4">
                  <c:v>0.0</c:v>
                </c:pt>
                <c:pt idx="5">
                  <c:v>0.0</c:v>
                </c:pt>
                <c:pt idx="6">
                  <c:v>0.0</c:v>
                </c:pt>
                <c:pt idx="7">
                  <c:v>2.0</c:v>
                </c:pt>
                <c:pt idx="8">
                  <c:v>2.0</c:v>
                </c:pt>
                <c:pt idx="9">
                  <c:v>2.0</c:v>
                </c:pt>
                <c:pt idx="10">
                  <c:v>2.0</c:v>
                </c:pt>
                <c:pt idx="11">
                  <c:v>2.0</c:v>
                </c:pt>
              </c:numCache>
            </c:numRef>
          </c:val>
          <c:smooth val="0"/>
        </c:ser>
        <c:dLbls>
          <c:showLegendKey val="0"/>
          <c:showVal val="0"/>
          <c:showCatName val="0"/>
          <c:showSerName val="0"/>
          <c:showPercent val="0"/>
          <c:showBubbleSize val="0"/>
        </c:dLbls>
        <c:marker val="1"/>
        <c:smooth val="0"/>
        <c:axId val="-2147379752"/>
        <c:axId val="-2146612824"/>
      </c:lineChart>
      <c:catAx>
        <c:axId val="-2147379752"/>
        <c:scaling>
          <c:orientation val="minMax"/>
        </c:scaling>
        <c:delete val="0"/>
        <c:axPos val="b"/>
        <c:numFmt formatCode="General" sourceLinked="1"/>
        <c:majorTickMark val="out"/>
        <c:minorTickMark val="none"/>
        <c:tickLblPos val="nextTo"/>
        <c:crossAx val="-2146612824"/>
        <c:crosses val="autoZero"/>
        <c:auto val="1"/>
        <c:lblAlgn val="ctr"/>
        <c:lblOffset val="100"/>
        <c:noMultiLvlLbl val="0"/>
      </c:catAx>
      <c:valAx>
        <c:axId val="-2146612824"/>
        <c:scaling>
          <c:orientation val="minMax"/>
        </c:scaling>
        <c:delete val="0"/>
        <c:axPos val="l"/>
        <c:majorGridlines/>
        <c:numFmt formatCode="General" sourceLinked="1"/>
        <c:majorTickMark val="out"/>
        <c:minorTickMark val="none"/>
        <c:tickLblPos val="nextTo"/>
        <c:crossAx val="-21473797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145.98</c:v>
                </c:pt>
                <c:pt idx="2">
                  <c:v>121.65</c:v>
                </c:pt>
                <c:pt idx="3">
                  <c:v>97.32</c:v>
                </c:pt>
                <c:pt idx="4">
                  <c:v>72.99</c:v>
                </c:pt>
                <c:pt idx="5">
                  <c:v>48.66</c:v>
                </c:pt>
                <c:pt idx="6">
                  <c:v>14.33</c:v>
                </c:pt>
                <c:pt idx="7">
                  <c:v>0.0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c:v>
                </c:pt>
                <c:pt idx="2">
                  <c:v>150.25</c:v>
                </c:pt>
                <c:pt idx="3" formatCode="#,##0.00">
                  <c:v>135.75</c:v>
                </c:pt>
                <c:pt idx="4" formatCode="#,##0.00">
                  <c:v>82.0</c:v>
                </c:pt>
                <c:pt idx="5">
                  <c:v>82.0</c:v>
                </c:pt>
                <c:pt idx="6">
                  <c:v>72.0</c:v>
                </c:pt>
                <c:pt idx="7" formatCode="#,##0.00">
                  <c:v>0.0</c:v>
                </c:pt>
              </c:numCache>
            </c:numRef>
          </c:val>
          <c:smooth val="0"/>
        </c:ser>
        <c:dLbls>
          <c:showLegendKey val="0"/>
          <c:showVal val="0"/>
          <c:showCatName val="0"/>
          <c:showSerName val="0"/>
          <c:showPercent val="0"/>
          <c:showBubbleSize val="0"/>
        </c:dLbls>
        <c:marker val="1"/>
        <c:smooth val="0"/>
        <c:axId val="-2046271752"/>
        <c:axId val="-2046268776"/>
      </c:lineChart>
      <c:catAx>
        <c:axId val="-2046271752"/>
        <c:scaling>
          <c:orientation val="minMax"/>
        </c:scaling>
        <c:delete val="0"/>
        <c:axPos val="b"/>
        <c:numFmt formatCode="General" sourceLinked="1"/>
        <c:majorTickMark val="none"/>
        <c:minorTickMark val="none"/>
        <c:tickLblPos val="nextTo"/>
        <c:crossAx val="-2046268776"/>
        <c:crosses val="autoZero"/>
        <c:auto val="1"/>
        <c:lblAlgn val="ctr"/>
        <c:lblOffset val="100"/>
        <c:noMultiLvlLbl val="0"/>
      </c:catAx>
      <c:valAx>
        <c:axId val="-2046268776"/>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204627175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Lbls>
            <c:showLegendKey val="0"/>
            <c:showVal val="0"/>
            <c:showCatName val="0"/>
            <c:showSerName val="0"/>
            <c:showPercent val="1"/>
            <c:showBubbleSize val="0"/>
            <c:showLeaderLines val="1"/>
          </c:dLbls>
          <c:cat>
            <c:strRef>
              <c:f>Sheet1!$A$1:$A$7</c:f>
              <c:strCache>
                <c:ptCount val="7"/>
                <c:pt idx="0">
                  <c:v>datamodel</c:v>
                </c:pt>
                <c:pt idx="1">
                  <c:v>core</c:v>
                </c:pt>
                <c:pt idx="2">
                  <c:v>services</c:v>
                </c:pt>
                <c:pt idx="3">
                  <c:v>dispatcher</c:v>
                </c:pt>
                <c:pt idx="4">
                  <c:v>persistenceservice</c:v>
                </c:pt>
                <c:pt idx="5">
                  <c:v>oadrservice</c:v>
                </c:pt>
                <c:pt idx="6">
                  <c:v>gateway</c:v>
                </c:pt>
              </c:strCache>
            </c:strRef>
          </c:cat>
          <c:val>
            <c:numRef>
              <c:f>Sheet1!$B$1:$B$7</c:f>
              <c:numCache>
                <c:formatCode>General</c:formatCode>
                <c:ptCount val="7"/>
                <c:pt idx="0">
                  <c:v>1.0</c:v>
                </c:pt>
                <c:pt idx="1">
                  <c:v>121.0</c:v>
                </c:pt>
                <c:pt idx="2">
                  <c:v>8.0</c:v>
                </c:pt>
                <c:pt idx="3">
                  <c:v>2.0</c:v>
                </c:pt>
                <c:pt idx="4">
                  <c:v>14.0</c:v>
                </c:pt>
                <c:pt idx="5">
                  <c:v>1.0</c:v>
                </c:pt>
                <c:pt idx="6">
                  <c:v>4.0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42068943114784"/>
          <c:y val="0.182527161532625"/>
          <c:w val="0.247178477690289"/>
          <c:h val="0.56827899568657"/>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Sheet1!$D$27</c:f>
              <c:strCache>
                <c:ptCount val="1"/>
                <c:pt idx="0">
                  <c:v>Planned EV</c:v>
                </c:pt>
              </c:strCache>
            </c:strRef>
          </c:tx>
          <c:marker>
            <c:symbol val="none"/>
          </c:marker>
          <c:cat>
            <c:numRef>
              <c:f>Sheet1!$C$28:$C$37</c:f>
              <c:numCache>
                <c:formatCode>General</c:formatCode>
                <c:ptCount val="10"/>
                <c:pt idx="0">
                  <c:v>0.0</c:v>
                </c:pt>
                <c:pt idx="1">
                  <c:v>1.0</c:v>
                </c:pt>
                <c:pt idx="2">
                  <c:v>2.0</c:v>
                </c:pt>
                <c:pt idx="3">
                  <c:v>4.0</c:v>
                </c:pt>
                <c:pt idx="4">
                  <c:v>6.0</c:v>
                </c:pt>
                <c:pt idx="5">
                  <c:v>8.0</c:v>
                </c:pt>
                <c:pt idx="6">
                  <c:v>10.0</c:v>
                </c:pt>
                <c:pt idx="7">
                  <c:v>12.0</c:v>
                </c:pt>
                <c:pt idx="8">
                  <c:v>14.0</c:v>
                </c:pt>
                <c:pt idx="9">
                  <c:v>16.0</c:v>
                </c:pt>
              </c:numCache>
            </c:numRef>
          </c:cat>
          <c:val>
            <c:numRef>
              <c:f>Sheet1!$D$28:$D$37</c:f>
              <c:numCache>
                <c:formatCode>General</c:formatCode>
                <c:ptCount val="10"/>
                <c:pt idx="0">
                  <c:v>0.0</c:v>
                </c:pt>
                <c:pt idx="1">
                  <c:v>3.0</c:v>
                </c:pt>
                <c:pt idx="2">
                  <c:v>7.0</c:v>
                </c:pt>
                <c:pt idx="3">
                  <c:v>12.0</c:v>
                </c:pt>
                <c:pt idx="4">
                  <c:v>15.0</c:v>
                </c:pt>
                <c:pt idx="5">
                  <c:v>17.0</c:v>
                </c:pt>
                <c:pt idx="6">
                  <c:v>18.0</c:v>
                </c:pt>
                <c:pt idx="7">
                  <c:v>20.0</c:v>
                </c:pt>
                <c:pt idx="8">
                  <c:v>21.0</c:v>
                </c:pt>
                <c:pt idx="9">
                  <c:v>22.0</c:v>
                </c:pt>
              </c:numCache>
            </c:numRef>
          </c:val>
          <c:smooth val="0"/>
        </c:ser>
        <c:ser>
          <c:idx val="2"/>
          <c:order val="1"/>
          <c:tx>
            <c:strRef>
              <c:f>Sheet1!$E$27</c:f>
              <c:strCache>
                <c:ptCount val="1"/>
                <c:pt idx="0">
                  <c:v>Actual EV</c:v>
                </c:pt>
              </c:strCache>
            </c:strRef>
          </c:tx>
          <c:spPr>
            <a:ln>
              <a:solidFill>
                <a:srgbClr val="FF0000"/>
              </a:solidFill>
            </a:ln>
          </c:spPr>
          <c:marker>
            <c:symbol val="none"/>
          </c:marker>
          <c:cat>
            <c:numRef>
              <c:f>Sheet1!$C$28:$C$37</c:f>
              <c:numCache>
                <c:formatCode>General</c:formatCode>
                <c:ptCount val="10"/>
                <c:pt idx="0">
                  <c:v>0.0</c:v>
                </c:pt>
                <c:pt idx="1">
                  <c:v>1.0</c:v>
                </c:pt>
                <c:pt idx="2">
                  <c:v>2.0</c:v>
                </c:pt>
                <c:pt idx="3">
                  <c:v>4.0</c:v>
                </c:pt>
                <c:pt idx="4">
                  <c:v>6.0</c:v>
                </c:pt>
                <c:pt idx="5">
                  <c:v>8.0</c:v>
                </c:pt>
                <c:pt idx="6">
                  <c:v>10.0</c:v>
                </c:pt>
                <c:pt idx="7">
                  <c:v>12.0</c:v>
                </c:pt>
                <c:pt idx="8">
                  <c:v>14.0</c:v>
                </c:pt>
                <c:pt idx="9">
                  <c:v>16.0</c:v>
                </c:pt>
              </c:numCache>
            </c:numRef>
          </c:cat>
          <c:val>
            <c:numRef>
              <c:f>Sheet1!$E$28:$E$37</c:f>
              <c:numCache>
                <c:formatCode>General</c:formatCode>
                <c:ptCount val="10"/>
                <c:pt idx="0">
                  <c:v>0.0</c:v>
                </c:pt>
                <c:pt idx="1">
                  <c:v>3.0</c:v>
                </c:pt>
              </c:numCache>
            </c:numRef>
          </c:val>
          <c:smooth val="0"/>
        </c:ser>
        <c:dLbls>
          <c:showLegendKey val="0"/>
          <c:showVal val="0"/>
          <c:showCatName val="0"/>
          <c:showSerName val="0"/>
          <c:showPercent val="0"/>
          <c:showBubbleSize val="0"/>
        </c:dLbls>
        <c:marker val="1"/>
        <c:smooth val="0"/>
        <c:axId val="-2055164392"/>
        <c:axId val="-2055161416"/>
      </c:lineChart>
      <c:catAx>
        <c:axId val="-2055164392"/>
        <c:scaling>
          <c:orientation val="minMax"/>
        </c:scaling>
        <c:delete val="0"/>
        <c:axPos val="b"/>
        <c:numFmt formatCode="General" sourceLinked="1"/>
        <c:majorTickMark val="out"/>
        <c:minorTickMark val="none"/>
        <c:tickLblPos val="nextTo"/>
        <c:crossAx val="-2055161416"/>
        <c:crosses val="autoZero"/>
        <c:auto val="1"/>
        <c:lblAlgn val="ctr"/>
        <c:lblOffset val="100"/>
        <c:noMultiLvlLbl val="0"/>
      </c:catAx>
      <c:valAx>
        <c:axId val="-2055161416"/>
        <c:scaling>
          <c:orientation val="minMax"/>
        </c:scaling>
        <c:delete val="0"/>
        <c:axPos val="l"/>
        <c:majorGridlines/>
        <c:numFmt formatCode="General" sourceLinked="1"/>
        <c:majorTickMark val="out"/>
        <c:minorTickMark val="none"/>
        <c:tickLblPos val="nextTo"/>
        <c:crossAx val="-205516439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Sheet1!$D$39</c:f>
              <c:strCache>
                <c:ptCount val="1"/>
                <c:pt idx="0">
                  <c:v>Planned EV</c:v>
                </c:pt>
              </c:strCache>
            </c:strRef>
          </c:tx>
          <c:marker>
            <c:symbol val="none"/>
          </c:marker>
          <c:cat>
            <c:numRef>
              <c:f>Sheet1!$C$40:$C$51</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Sheet1!$D$40:$D$51</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Sheet1!$E$39</c:f>
              <c:strCache>
                <c:ptCount val="1"/>
                <c:pt idx="0">
                  <c:v>Actual EV</c:v>
                </c:pt>
              </c:strCache>
            </c:strRef>
          </c:tx>
          <c:spPr>
            <a:ln>
              <a:solidFill>
                <a:srgbClr val="FF0000"/>
              </a:solidFill>
            </a:ln>
          </c:spPr>
          <c:marker>
            <c:symbol val="none"/>
          </c:marker>
          <c:cat>
            <c:numRef>
              <c:f>Sheet1!$C$40:$C$51</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Sheet1!$E$40:$E$51</c:f>
              <c:numCache>
                <c:formatCode>General</c:formatCode>
                <c:ptCount val="12"/>
                <c:pt idx="0">
                  <c:v>0.0</c:v>
                </c:pt>
                <c:pt idx="1">
                  <c:v>3.0</c:v>
                </c:pt>
                <c:pt idx="2">
                  <c:v>4.0</c:v>
                </c:pt>
              </c:numCache>
            </c:numRef>
          </c:val>
          <c:smooth val="0"/>
        </c:ser>
        <c:dLbls>
          <c:showLegendKey val="0"/>
          <c:showVal val="0"/>
          <c:showCatName val="0"/>
          <c:showSerName val="0"/>
          <c:showPercent val="0"/>
          <c:showBubbleSize val="0"/>
        </c:dLbls>
        <c:marker val="1"/>
        <c:smooth val="0"/>
        <c:axId val="-2123910648"/>
        <c:axId val="-2123727272"/>
      </c:lineChart>
      <c:catAx>
        <c:axId val="-2123910648"/>
        <c:scaling>
          <c:orientation val="minMax"/>
        </c:scaling>
        <c:delete val="0"/>
        <c:axPos val="b"/>
        <c:numFmt formatCode="General" sourceLinked="1"/>
        <c:majorTickMark val="out"/>
        <c:minorTickMark val="none"/>
        <c:tickLblPos val="nextTo"/>
        <c:crossAx val="-2123727272"/>
        <c:crosses val="autoZero"/>
        <c:auto val="1"/>
        <c:lblAlgn val="ctr"/>
        <c:lblOffset val="100"/>
        <c:noMultiLvlLbl val="0"/>
      </c:catAx>
      <c:valAx>
        <c:axId val="-2123727272"/>
        <c:scaling>
          <c:orientation val="minMax"/>
        </c:scaling>
        <c:delete val="0"/>
        <c:axPos val="l"/>
        <c:majorGridlines/>
        <c:numFmt formatCode="General" sourceLinked="1"/>
        <c:majorTickMark val="out"/>
        <c:minorTickMark val="none"/>
        <c:tickLblPos val="nextTo"/>
        <c:crossAx val="-212391064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EV!$D$41</c:f>
              <c:strCache>
                <c:ptCount val="1"/>
                <c:pt idx="0">
                  <c:v>Planned EV</c:v>
                </c:pt>
              </c:strCache>
            </c:strRef>
          </c:tx>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EV!$D$42:$D$53</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EV!$E$41</c:f>
              <c:strCache>
                <c:ptCount val="1"/>
                <c:pt idx="0">
                  <c:v>Actual EV</c:v>
                </c:pt>
              </c:strCache>
            </c:strRef>
          </c:tx>
          <c:spPr>
            <a:ln>
              <a:solidFill>
                <a:srgbClr val="FF0000"/>
              </a:solidFill>
            </a:ln>
          </c:spPr>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EV!$E$42:$E$53</c:f>
              <c:numCache>
                <c:formatCode>General</c:formatCode>
                <c:ptCount val="12"/>
                <c:pt idx="0">
                  <c:v>0.0</c:v>
                </c:pt>
                <c:pt idx="1">
                  <c:v>3.0</c:v>
                </c:pt>
                <c:pt idx="2">
                  <c:v>4.0</c:v>
                </c:pt>
                <c:pt idx="3">
                  <c:v>7.0</c:v>
                </c:pt>
              </c:numCache>
            </c:numRef>
          </c:val>
          <c:smooth val="0"/>
        </c:ser>
        <c:dLbls>
          <c:showLegendKey val="0"/>
          <c:showVal val="0"/>
          <c:showCatName val="0"/>
          <c:showSerName val="0"/>
          <c:showPercent val="0"/>
          <c:showBubbleSize val="0"/>
        </c:dLbls>
        <c:marker val="1"/>
        <c:smooth val="0"/>
        <c:axId val="-2124966680"/>
        <c:axId val="-2125201240"/>
      </c:lineChart>
      <c:catAx>
        <c:axId val="-2124966680"/>
        <c:scaling>
          <c:orientation val="minMax"/>
        </c:scaling>
        <c:delete val="0"/>
        <c:axPos val="b"/>
        <c:numFmt formatCode="General" sourceLinked="1"/>
        <c:majorTickMark val="out"/>
        <c:minorTickMark val="none"/>
        <c:tickLblPos val="nextTo"/>
        <c:crossAx val="-2125201240"/>
        <c:crosses val="autoZero"/>
        <c:auto val="1"/>
        <c:lblAlgn val="ctr"/>
        <c:lblOffset val="100"/>
        <c:noMultiLvlLbl val="0"/>
      </c:catAx>
      <c:valAx>
        <c:axId val="-2125201240"/>
        <c:scaling>
          <c:orientation val="minMax"/>
        </c:scaling>
        <c:delete val="0"/>
        <c:axPos val="l"/>
        <c:majorGridlines/>
        <c:numFmt formatCode="General" sourceLinked="1"/>
        <c:majorTickMark val="out"/>
        <c:minorTickMark val="none"/>
        <c:tickLblPos val="nextTo"/>
        <c:crossAx val="-212496668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EV!$D$41</c:f>
              <c:strCache>
                <c:ptCount val="1"/>
                <c:pt idx="0">
                  <c:v>Planned EV</c:v>
                </c:pt>
              </c:strCache>
            </c:strRef>
          </c:tx>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12.0</c:v>
                </c:pt>
              </c:numCache>
            </c:numRef>
          </c:cat>
          <c:val>
            <c:numRef>
              <c:f>EV!$D$42:$D$53</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EV!$E$41</c:f>
              <c:strCache>
                <c:ptCount val="1"/>
                <c:pt idx="0">
                  <c:v>Actual EV</c:v>
                </c:pt>
              </c:strCache>
            </c:strRef>
          </c:tx>
          <c:spPr>
            <a:ln>
              <a:solidFill>
                <a:srgbClr val="FF0000"/>
              </a:solidFill>
            </a:ln>
          </c:spPr>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12.0</c:v>
                </c:pt>
              </c:numCache>
            </c:numRef>
          </c:cat>
          <c:val>
            <c:numRef>
              <c:f>EV!$E$42:$E$53</c:f>
              <c:numCache>
                <c:formatCode>General</c:formatCode>
                <c:ptCount val="12"/>
                <c:pt idx="0">
                  <c:v>0.0</c:v>
                </c:pt>
                <c:pt idx="1">
                  <c:v>3.0</c:v>
                </c:pt>
                <c:pt idx="2">
                  <c:v>4.0</c:v>
                </c:pt>
                <c:pt idx="3">
                  <c:v>7.0</c:v>
                </c:pt>
                <c:pt idx="4">
                  <c:v>10.0</c:v>
                </c:pt>
              </c:numCache>
            </c:numRef>
          </c:val>
          <c:smooth val="0"/>
        </c:ser>
        <c:dLbls>
          <c:showLegendKey val="0"/>
          <c:showVal val="0"/>
          <c:showCatName val="0"/>
          <c:showSerName val="0"/>
          <c:showPercent val="0"/>
          <c:showBubbleSize val="0"/>
        </c:dLbls>
        <c:marker val="1"/>
        <c:smooth val="0"/>
        <c:axId val="-2046211416"/>
        <c:axId val="-2046033080"/>
      </c:lineChart>
      <c:catAx>
        <c:axId val="-2046211416"/>
        <c:scaling>
          <c:orientation val="minMax"/>
        </c:scaling>
        <c:delete val="0"/>
        <c:axPos val="b"/>
        <c:numFmt formatCode="General" sourceLinked="1"/>
        <c:majorTickMark val="out"/>
        <c:minorTickMark val="none"/>
        <c:tickLblPos val="nextTo"/>
        <c:crossAx val="-2046033080"/>
        <c:crosses val="autoZero"/>
        <c:auto val="1"/>
        <c:lblAlgn val="ctr"/>
        <c:lblOffset val="100"/>
        <c:noMultiLvlLbl val="0"/>
      </c:catAx>
      <c:valAx>
        <c:axId val="-2046033080"/>
        <c:scaling>
          <c:orientation val="minMax"/>
        </c:scaling>
        <c:delete val="0"/>
        <c:axPos val="l"/>
        <c:majorGridlines/>
        <c:numFmt formatCode="General" sourceLinked="1"/>
        <c:majorTickMark val="out"/>
        <c:minorTickMark val="none"/>
        <c:tickLblPos val="nextTo"/>
        <c:crossAx val="-204621141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numCache>
            </c:numRef>
          </c:val>
          <c:smooth val="0"/>
        </c:ser>
        <c:dLbls>
          <c:showLegendKey val="0"/>
          <c:showVal val="0"/>
          <c:showCatName val="0"/>
          <c:showSerName val="0"/>
          <c:showPercent val="0"/>
          <c:showBubbleSize val="0"/>
        </c:dLbls>
        <c:marker val="1"/>
        <c:smooth val="0"/>
        <c:axId val="-2045812440"/>
        <c:axId val="-2045809464"/>
      </c:lineChart>
      <c:catAx>
        <c:axId val="-2045812440"/>
        <c:scaling>
          <c:orientation val="minMax"/>
        </c:scaling>
        <c:delete val="0"/>
        <c:axPos val="b"/>
        <c:majorTickMark val="out"/>
        <c:minorTickMark val="none"/>
        <c:tickLblPos val="nextTo"/>
        <c:crossAx val="-2045809464"/>
        <c:crosses val="autoZero"/>
        <c:auto val="1"/>
        <c:lblAlgn val="ctr"/>
        <c:lblOffset val="100"/>
        <c:noMultiLvlLbl val="0"/>
      </c:catAx>
      <c:valAx>
        <c:axId val="-2045809464"/>
        <c:scaling>
          <c:orientation val="minMax"/>
        </c:scaling>
        <c:delete val="0"/>
        <c:axPos val="l"/>
        <c:majorGridlines/>
        <c:numFmt formatCode="General" sourceLinked="1"/>
        <c:majorTickMark val="out"/>
        <c:minorTickMark val="none"/>
        <c:tickLblPos val="nextTo"/>
        <c:crossAx val="-2045812440"/>
        <c:crosses val="autoZero"/>
        <c:crossBetween val="between"/>
      </c:valAx>
      <c:spPr>
        <a:noFill/>
        <a:ln w="25400">
          <a:noFill/>
        </a:ln>
      </c:spPr>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numCache>
            </c:numRef>
          </c:val>
          <c:smooth val="0"/>
        </c:ser>
        <c:dLbls>
          <c:showLegendKey val="0"/>
          <c:showVal val="0"/>
          <c:showCatName val="0"/>
          <c:showSerName val="0"/>
          <c:showPercent val="0"/>
          <c:showBubbleSize val="0"/>
        </c:dLbls>
        <c:marker val="1"/>
        <c:smooth val="0"/>
        <c:axId val="-2062208664"/>
        <c:axId val="-2062033752"/>
      </c:lineChart>
      <c:catAx>
        <c:axId val="-2062208664"/>
        <c:scaling>
          <c:orientation val="minMax"/>
        </c:scaling>
        <c:delete val="0"/>
        <c:axPos val="b"/>
        <c:majorTickMark val="out"/>
        <c:minorTickMark val="none"/>
        <c:tickLblPos val="nextTo"/>
        <c:crossAx val="-2062033752"/>
        <c:crosses val="autoZero"/>
        <c:auto val="1"/>
        <c:lblAlgn val="ctr"/>
        <c:lblOffset val="100"/>
        <c:noMultiLvlLbl val="0"/>
      </c:catAx>
      <c:valAx>
        <c:axId val="-2062033752"/>
        <c:scaling>
          <c:orientation val="minMax"/>
        </c:scaling>
        <c:delete val="0"/>
        <c:axPos val="l"/>
        <c:majorGridlines/>
        <c:numFmt formatCode="General" sourceLinked="1"/>
        <c:majorTickMark val="out"/>
        <c:minorTickMark val="none"/>
        <c:tickLblPos val="nextTo"/>
        <c:crossAx val="-20622086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numCache>
            </c:numRef>
          </c:val>
          <c:smooth val="0"/>
        </c:ser>
        <c:dLbls>
          <c:showLegendKey val="0"/>
          <c:showVal val="0"/>
          <c:showCatName val="0"/>
          <c:showSerName val="0"/>
          <c:showPercent val="0"/>
          <c:showBubbleSize val="0"/>
        </c:dLbls>
        <c:marker val="1"/>
        <c:smooth val="0"/>
        <c:axId val="-2061674136"/>
        <c:axId val="-2062413288"/>
      </c:lineChart>
      <c:catAx>
        <c:axId val="-2061674136"/>
        <c:scaling>
          <c:orientation val="minMax"/>
        </c:scaling>
        <c:delete val="0"/>
        <c:axPos val="b"/>
        <c:majorTickMark val="out"/>
        <c:minorTickMark val="none"/>
        <c:tickLblPos val="nextTo"/>
        <c:crossAx val="-2062413288"/>
        <c:crosses val="autoZero"/>
        <c:auto val="1"/>
        <c:lblAlgn val="ctr"/>
        <c:lblOffset val="100"/>
        <c:noMultiLvlLbl val="0"/>
      </c:catAx>
      <c:valAx>
        <c:axId val="-2062413288"/>
        <c:scaling>
          <c:orientation val="minMax"/>
        </c:scaling>
        <c:delete val="0"/>
        <c:axPos val="l"/>
        <c:majorGridlines/>
        <c:numFmt formatCode="General" sourceLinked="1"/>
        <c:majorTickMark val="out"/>
        <c:minorTickMark val="none"/>
        <c:tickLblPos val="nextTo"/>
        <c:crossAx val="-2061674136"/>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80EC-29E9-1C4A-B976-A5AD1CB9EE76}" type="doc">
      <dgm:prSet loTypeId="urn:microsoft.com/office/officeart/2005/8/layout/hierarchy6" loCatId="" qsTypeId="urn:microsoft.com/office/officeart/2005/8/quickstyle/simple2" qsCatId="simple" csTypeId="urn:microsoft.com/office/officeart/2005/8/colors/accent0_2" csCatId="mainScheme" phldr="1"/>
      <dgm:spPr/>
      <dgm:t>
        <a:bodyPr/>
        <a:lstStyle/>
        <a:p>
          <a:endParaRPr lang="en-US"/>
        </a:p>
      </dgm:t>
    </dgm:pt>
    <dgm:pt modelId="{D747CDD5-3E83-CC48-843F-C9DE08C728BE}">
      <dgm:prSet phldrT="[Text]" custT="1"/>
      <dgm:spPr>
        <a:solidFill>
          <a:srgbClr val="84C50F"/>
        </a:solidFill>
      </dgm:spPr>
      <dgm:t>
        <a:bodyPr/>
        <a:lstStyle/>
        <a:p>
          <a:r>
            <a:rPr lang="en-US" sz="1800" dirty="0" smtClean="0"/>
            <a:t>Scalability</a:t>
          </a:r>
          <a:endParaRPr lang="en-US" sz="1800" dirty="0"/>
        </a:p>
      </dgm:t>
    </dgm:pt>
    <dgm:pt modelId="{1FA9629D-10BC-AB43-86D0-6B717AB119E2}" type="parTrans" cxnId="{62B19248-AF2F-3B41-A3AB-4C2076917089}">
      <dgm:prSet/>
      <dgm:spPr/>
      <dgm:t>
        <a:bodyPr/>
        <a:lstStyle/>
        <a:p>
          <a:endParaRPr lang="en-US"/>
        </a:p>
      </dgm:t>
    </dgm:pt>
    <dgm:pt modelId="{48652192-6690-8043-9DB9-AC2453271AE3}" type="sibTrans" cxnId="{62B19248-AF2F-3B41-A3AB-4C2076917089}">
      <dgm:prSet/>
      <dgm:spPr/>
      <dgm:t>
        <a:bodyPr/>
        <a:lstStyle/>
        <a:p>
          <a:endParaRPr lang="en-US"/>
        </a:p>
      </dgm:t>
    </dgm:pt>
    <dgm:pt modelId="{EEBE5718-70FB-1341-80AF-24191E136520}">
      <dgm:prSet phldrT="[Text]"/>
      <dgm:spPr>
        <a:solidFill>
          <a:srgbClr val="FFFFFF"/>
        </a:solidFill>
      </dgm:spPr>
      <dgm:t>
        <a:bodyPr/>
        <a:lstStyle/>
        <a:p>
          <a:r>
            <a:rPr lang="en-US" dirty="0" smtClean="0"/>
            <a:t>Use Asynchronous Connectors</a:t>
          </a:r>
          <a:endParaRPr lang="en-US" dirty="0"/>
        </a:p>
      </dgm:t>
    </dgm:pt>
    <dgm:pt modelId="{CCCD1C89-5B4E-2844-94B2-27ABC3510880}" type="parTrans" cxnId="{487913B0-5BE5-6E4E-B312-8F9CA3B5479E}">
      <dgm:prSet/>
      <dgm:spPr/>
      <dgm:t>
        <a:bodyPr/>
        <a:lstStyle/>
        <a:p>
          <a:endParaRPr lang="en-US"/>
        </a:p>
      </dgm:t>
    </dgm:pt>
    <dgm:pt modelId="{0B44992B-33CC-A94D-8FE0-10B42F0EF0F7}" type="sibTrans" cxnId="{487913B0-5BE5-6E4E-B312-8F9CA3B5479E}">
      <dgm:prSet/>
      <dgm:spPr/>
      <dgm:t>
        <a:bodyPr/>
        <a:lstStyle/>
        <a:p>
          <a:endParaRPr lang="en-US"/>
        </a:p>
      </dgm:t>
    </dgm:pt>
    <dgm:pt modelId="{B45873C7-0442-4B45-A73F-262BA7E159C1}">
      <dgm:prSet phldrT="[Text]"/>
      <dgm:spPr/>
      <dgm:t>
        <a:bodyPr/>
        <a:lstStyle/>
        <a:p>
          <a:r>
            <a:rPr lang="en-US" dirty="0" smtClean="0"/>
            <a:t>Avoid Distributed Transactions</a:t>
          </a:r>
          <a:endParaRPr lang="en-US" dirty="0"/>
        </a:p>
      </dgm:t>
    </dgm:pt>
    <dgm:pt modelId="{35BECC1E-BA53-094A-ADCB-01472506D80B}" type="parTrans" cxnId="{7FCC8839-F2CA-C44C-B5F4-6772761CA388}">
      <dgm:prSet/>
      <dgm:spPr/>
      <dgm:t>
        <a:bodyPr/>
        <a:lstStyle/>
        <a:p>
          <a:endParaRPr lang="en-US"/>
        </a:p>
      </dgm:t>
    </dgm:pt>
    <dgm:pt modelId="{5A381308-AA5D-BD48-A251-E4D7747195CA}" type="sibTrans" cxnId="{7FCC8839-F2CA-C44C-B5F4-6772761CA388}">
      <dgm:prSet/>
      <dgm:spPr/>
      <dgm:t>
        <a:bodyPr/>
        <a:lstStyle/>
        <a:p>
          <a:endParaRPr lang="en-US"/>
        </a:p>
      </dgm:t>
    </dgm:pt>
    <dgm:pt modelId="{E762A1CE-0A45-294F-AC44-13BD143C4FCF}">
      <dgm:prSet phldrT="[Text]"/>
      <dgm:spPr/>
      <dgm:t>
        <a:bodyPr/>
        <a:lstStyle/>
        <a:p>
          <a:r>
            <a:rPr lang="en-US" dirty="0" smtClean="0"/>
            <a:t>Small Unit of Work</a:t>
          </a:r>
          <a:endParaRPr lang="en-US" dirty="0"/>
        </a:p>
      </dgm:t>
    </dgm:pt>
    <dgm:pt modelId="{4F40E8FD-441B-064A-AC14-5E83966D5C87}" type="parTrans" cxnId="{39E212CA-DFC2-2E4C-ADDB-2E6F9C0E00D6}">
      <dgm:prSet/>
      <dgm:spPr/>
      <dgm:t>
        <a:bodyPr/>
        <a:lstStyle/>
        <a:p>
          <a:endParaRPr lang="en-US"/>
        </a:p>
      </dgm:t>
    </dgm:pt>
    <dgm:pt modelId="{A08FBD52-3C24-1B4D-BDB9-BF0998D6EACA}" type="sibTrans" cxnId="{39E212CA-DFC2-2E4C-ADDB-2E6F9C0E00D6}">
      <dgm:prSet/>
      <dgm:spPr/>
      <dgm:t>
        <a:bodyPr/>
        <a:lstStyle/>
        <a:p>
          <a:endParaRPr lang="en-US"/>
        </a:p>
      </dgm:t>
    </dgm:pt>
    <dgm:pt modelId="{EF9072E7-BF89-E24B-9227-D0F617CAF2C1}">
      <dgm:prSet phldrT="[Text]"/>
      <dgm:spPr/>
      <dgm:t>
        <a:bodyPr/>
        <a:lstStyle/>
        <a:p>
          <a:r>
            <a:rPr lang="en-US" dirty="0" smtClean="0"/>
            <a:t>Redundant Hosting</a:t>
          </a:r>
          <a:endParaRPr lang="en-US" dirty="0"/>
        </a:p>
      </dgm:t>
    </dgm:pt>
    <dgm:pt modelId="{15B7CF97-1A1C-1E41-BC00-C6FB00FF1B80}" type="parTrans" cxnId="{3DF0784F-AC04-524B-BE8A-410A378F67A9}">
      <dgm:prSet/>
      <dgm:spPr/>
      <dgm:t>
        <a:bodyPr/>
        <a:lstStyle/>
        <a:p>
          <a:endParaRPr lang="en-US"/>
        </a:p>
      </dgm:t>
    </dgm:pt>
    <dgm:pt modelId="{72C137FB-88FA-BA41-A36E-7999491F3D51}" type="sibTrans" cxnId="{3DF0784F-AC04-524B-BE8A-410A378F67A9}">
      <dgm:prSet/>
      <dgm:spPr/>
      <dgm:t>
        <a:bodyPr/>
        <a:lstStyle/>
        <a:p>
          <a:endParaRPr lang="en-US"/>
        </a:p>
      </dgm:t>
    </dgm:pt>
    <dgm:pt modelId="{DF0306F9-FB70-1540-AD1B-5B541D8577BE}">
      <dgm:prSet phldrT="[Text]"/>
      <dgm:spPr>
        <a:solidFill>
          <a:srgbClr val="84C50F"/>
        </a:solidFill>
      </dgm:spPr>
      <dgm:t>
        <a:bodyPr/>
        <a:lstStyle/>
        <a:p>
          <a:r>
            <a:rPr lang="en-US" dirty="0" smtClean="0"/>
            <a:t>System Throughput</a:t>
          </a:r>
          <a:endParaRPr lang="en-US" dirty="0"/>
        </a:p>
      </dgm:t>
    </dgm:pt>
    <dgm:pt modelId="{214DB675-51A0-A047-BBFB-75BB46E3D47C}" type="parTrans" cxnId="{B8C0CEC7-0C8B-4244-BE52-F1D8518F356C}">
      <dgm:prSet/>
      <dgm:spPr/>
      <dgm:t>
        <a:bodyPr/>
        <a:lstStyle/>
        <a:p>
          <a:endParaRPr lang="en-US"/>
        </a:p>
      </dgm:t>
    </dgm:pt>
    <dgm:pt modelId="{754541F0-0720-A64F-BAD2-3F206A3AB746}" type="sibTrans" cxnId="{B8C0CEC7-0C8B-4244-BE52-F1D8518F356C}">
      <dgm:prSet/>
      <dgm:spPr/>
      <dgm:t>
        <a:bodyPr/>
        <a:lstStyle/>
        <a:p>
          <a:endParaRPr lang="en-US"/>
        </a:p>
      </dgm:t>
    </dgm:pt>
    <dgm:pt modelId="{EB544FC8-6A2B-E34F-8120-7E7CF02E31D9}" type="pres">
      <dgm:prSet presAssocID="{AADF80EC-29E9-1C4A-B976-A5AD1CB9EE76}" presName="mainComposite" presStyleCnt="0">
        <dgm:presLayoutVars>
          <dgm:chPref val="1"/>
          <dgm:dir/>
          <dgm:animOne val="branch"/>
          <dgm:animLvl val="lvl"/>
          <dgm:resizeHandles val="exact"/>
        </dgm:presLayoutVars>
      </dgm:prSet>
      <dgm:spPr/>
      <dgm:t>
        <a:bodyPr/>
        <a:lstStyle/>
        <a:p>
          <a:endParaRPr lang="en-US"/>
        </a:p>
      </dgm:t>
    </dgm:pt>
    <dgm:pt modelId="{5CE13A70-CA9B-4541-AFE5-4EF7A98948C0}" type="pres">
      <dgm:prSet presAssocID="{AADF80EC-29E9-1C4A-B976-A5AD1CB9EE76}" presName="hierFlow" presStyleCnt="0"/>
      <dgm:spPr/>
    </dgm:pt>
    <dgm:pt modelId="{172D1C71-E405-E547-ABC7-514FB94E27D5}" type="pres">
      <dgm:prSet presAssocID="{AADF80EC-29E9-1C4A-B976-A5AD1CB9EE76}" presName="hierChild1" presStyleCnt="0">
        <dgm:presLayoutVars>
          <dgm:chPref val="1"/>
          <dgm:animOne val="branch"/>
          <dgm:animLvl val="lvl"/>
        </dgm:presLayoutVars>
      </dgm:prSet>
      <dgm:spPr/>
    </dgm:pt>
    <dgm:pt modelId="{45DBF5A4-A34D-2B47-9A26-F1A6A9CEBA8E}" type="pres">
      <dgm:prSet presAssocID="{D747CDD5-3E83-CC48-843F-C9DE08C728BE}" presName="Name14" presStyleCnt="0"/>
      <dgm:spPr/>
    </dgm:pt>
    <dgm:pt modelId="{392A4A01-9456-3842-9C37-B4BB8C701213}" type="pres">
      <dgm:prSet presAssocID="{D747CDD5-3E83-CC48-843F-C9DE08C728BE}" presName="level1Shape" presStyleLbl="node0" presStyleIdx="0" presStyleCnt="1" custScaleX="170798" custLinFactNeighborX="48538" custLinFactNeighborY="-28672">
        <dgm:presLayoutVars>
          <dgm:chPref val="3"/>
        </dgm:presLayoutVars>
      </dgm:prSet>
      <dgm:spPr/>
      <dgm:t>
        <a:bodyPr/>
        <a:lstStyle/>
        <a:p>
          <a:endParaRPr lang="en-US"/>
        </a:p>
      </dgm:t>
    </dgm:pt>
    <dgm:pt modelId="{B5EEE142-14F2-5342-A424-B5C245CA66CE}" type="pres">
      <dgm:prSet presAssocID="{D747CDD5-3E83-CC48-843F-C9DE08C728BE}" presName="hierChild2" presStyleCnt="0"/>
      <dgm:spPr/>
    </dgm:pt>
    <dgm:pt modelId="{95EF23D4-9BA7-AA4C-B631-3F6AB7E35210}" type="pres">
      <dgm:prSet presAssocID="{CCCD1C89-5B4E-2844-94B2-27ABC3510880}" presName="Name19" presStyleLbl="parChTrans1D2" presStyleIdx="0" presStyleCnt="4"/>
      <dgm:spPr/>
      <dgm:t>
        <a:bodyPr/>
        <a:lstStyle/>
        <a:p>
          <a:endParaRPr lang="en-US"/>
        </a:p>
      </dgm:t>
    </dgm:pt>
    <dgm:pt modelId="{A9238A2A-191F-D74C-A4DC-11299F98B7CA}" type="pres">
      <dgm:prSet presAssocID="{EEBE5718-70FB-1341-80AF-24191E136520}" presName="Name21" presStyleCnt="0"/>
      <dgm:spPr/>
    </dgm:pt>
    <dgm:pt modelId="{11FFED36-E063-D14E-A2B1-A8C6ECE69A32}" type="pres">
      <dgm:prSet presAssocID="{EEBE5718-70FB-1341-80AF-24191E136520}" presName="level2Shape" presStyleLbl="node2" presStyleIdx="0" presStyleCnt="4" custScaleX="150838"/>
      <dgm:spPr/>
      <dgm:t>
        <a:bodyPr/>
        <a:lstStyle/>
        <a:p>
          <a:endParaRPr lang="en-US"/>
        </a:p>
      </dgm:t>
    </dgm:pt>
    <dgm:pt modelId="{7324D4A2-40B2-544F-BD61-7F04E25A05D3}" type="pres">
      <dgm:prSet presAssocID="{EEBE5718-70FB-1341-80AF-24191E136520}" presName="hierChild3" presStyleCnt="0"/>
      <dgm:spPr/>
    </dgm:pt>
    <dgm:pt modelId="{6DB7D7B5-64F7-184F-A635-50B1C4947D39}" type="pres">
      <dgm:prSet presAssocID="{214DB675-51A0-A047-BBFB-75BB46E3D47C}" presName="Name19" presStyleLbl="parChTrans1D3" presStyleIdx="0" presStyleCnt="1"/>
      <dgm:spPr/>
      <dgm:t>
        <a:bodyPr/>
        <a:lstStyle/>
        <a:p>
          <a:endParaRPr lang="en-US"/>
        </a:p>
      </dgm:t>
    </dgm:pt>
    <dgm:pt modelId="{681DD61F-A194-7142-AE56-E5DE4EA49C98}" type="pres">
      <dgm:prSet presAssocID="{DF0306F9-FB70-1540-AD1B-5B541D8577BE}" presName="Name21" presStyleCnt="0"/>
      <dgm:spPr/>
    </dgm:pt>
    <dgm:pt modelId="{767772AB-3207-D541-B34F-437A549CB1CB}" type="pres">
      <dgm:prSet presAssocID="{DF0306F9-FB70-1540-AD1B-5B541D8577BE}" presName="level2Shape" presStyleLbl="node3" presStyleIdx="0" presStyleCnt="1" custLinFactX="100000" custLinFactNeighborX="178712" custLinFactNeighborY="-5265"/>
      <dgm:spPr/>
      <dgm:t>
        <a:bodyPr/>
        <a:lstStyle/>
        <a:p>
          <a:endParaRPr lang="en-US"/>
        </a:p>
      </dgm:t>
    </dgm:pt>
    <dgm:pt modelId="{F0B0136F-A280-5D40-96E2-038326D7B7C4}" type="pres">
      <dgm:prSet presAssocID="{DF0306F9-FB70-1540-AD1B-5B541D8577BE}" presName="hierChild3" presStyleCnt="0"/>
      <dgm:spPr/>
    </dgm:pt>
    <dgm:pt modelId="{F343931B-9949-2C40-8A76-F52A62FDF593}" type="pres">
      <dgm:prSet presAssocID="{35BECC1E-BA53-094A-ADCB-01472506D80B}" presName="Name19" presStyleLbl="parChTrans1D2" presStyleIdx="1" presStyleCnt="4"/>
      <dgm:spPr/>
      <dgm:t>
        <a:bodyPr/>
        <a:lstStyle/>
        <a:p>
          <a:endParaRPr lang="en-US"/>
        </a:p>
      </dgm:t>
    </dgm:pt>
    <dgm:pt modelId="{3DE5AEB1-9960-F24C-A8DE-B9355FDDC4DA}" type="pres">
      <dgm:prSet presAssocID="{B45873C7-0442-4B45-A73F-262BA7E159C1}" presName="Name21" presStyleCnt="0"/>
      <dgm:spPr/>
    </dgm:pt>
    <dgm:pt modelId="{3E8E5D45-1A08-F040-814C-9229B42F3330}" type="pres">
      <dgm:prSet presAssocID="{B45873C7-0442-4B45-A73F-262BA7E159C1}" presName="level2Shape" presStyleLbl="node2" presStyleIdx="1" presStyleCnt="4" custScaleX="165151"/>
      <dgm:spPr/>
      <dgm:t>
        <a:bodyPr/>
        <a:lstStyle/>
        <a:p>
          <a:endParaRPr lang="en-US"/>
        </a:p>
      </dgm:t>
    </dgm:pt>
    <dgm:pt modelId="{113871B0-EB00-F444-8BF0-6615238C8E41}" type="pres">
      <dgm:prSet presAssocID="{B45873C7-0442-4B45-A73F-262BA7E159C1}" presName="hierChild3" presStyleCnt="0"/>
      <dgm:spPr/>
    </dgm:pt>
    <dgm:pt modelId="{FBD78BB4-7EF1-B84F-AC20-9518677EEF13}" type="pres">
      <dgm:prSet presAssocID="{4F40E8FD-441B-064A-AC14-5E83966D5C87}" presName="Name19" presStyleLbl="parChTrans1D2" presStyleIdx="2" presStyleCnt="4"/>
      <dgm:spPr/>
      <dgm:t>
        <a:bodyPr/>
        <a:lstStyle/>
        <a:p>
          <a:endParaRPr lang="en-US"/>
        </a:p>
      </dgm:t>
    </dgm:pt>
    <dgm:pt modelId="{23FA6D33-2C4A-3749-B366-637D8E155886}" type="pres">
      <dgm:prSet presAssocID="{E762A1CE-0A45-294F-AC44-13BD143C4FCF}" presName="Name21" presStyleCnt="0"/>
      <dgm:spPr/>
    </dgm:pt>
    <dgm:pt modelId="{55DDA608-2C26-4641-BFD6-C4571866C86D}" type="pres">
      <dgm:prSet presAssocID="{E762A1CE-0A45-294F-AC44-13BD143C4FCF}" presName="level2Shape" presStyleLbl="node2" presStyleIdx="2" presStyleCnt="4"/>
      <dgm:spPr/>
      <dgm:t>
        <a:bodyPr/>
        <a:lstStyle/>
        <a:p>
          <a:endParaRPr lang="en-US"/>
        </a:p>
      </dgm:t>
    </dgm:pt>
    <dgm:pt modelId="{70117643-272D-E747-AB1D-F82ED5DA7302}" type="pres">
      <dgm:prSet presAssocID="{E762A1CE-0A45-294F-AC44-13BD143C4FCF}" presName="hierChild3" presStyleCnt="0"/>
      <dgm:spPr/>
    </dgm:pt>
    <dgm:pt modelId="{A77A6C8D-DC0F-2144-8A3A-DC299753C574}" type="pres">
      <dgm:prSet presAssocID="{15B7CF97-1A1C-1E41-BC00-C6FB00FF1B80}" presName="Name19" presStyleLbl="parChTrans1D2" presStyleIdx="3" presStyleCnt="4"/>
      <dgm:spPr/>
      <dgm:t>
        <a:bodyPr/>
        <a:lstStyle/>
        <a:p>
          <a:endParaRPr lang="en-US"/>
        </a:p>
      </dgm:t>
    </dgm:pt>
    <dgm:pt modelId="{D1AC804B-C116-FB4C-A15A-9B0714BEF721}" type="pres">
      <dgm:prSet presAssocID="{EF9072E7-BF89-E24B-9227-D0F617CAF2C1}" presName="Name21" presStyleCnt="0"/>
      <dgm:spPr/>
    </dgm:pt>
    <dgm:pt modelId="{39CF996C-A400-4546-96DB-EDB69AED5A06}" type="pres">
      <dgm:prSet presAssocID="{EF9072E7-BF89-E24B-9227-D0F617CAF2C1}" presName="level2Shape" presStyleLbl="node2" presStyleIdx="3" presStyleCnt="4"/>
      <dgm:spPr/>
      <dgm:t>
        <a:bodyPr/>
        <a:lstStyle/>
        <a:p>
          <a:endParaRPr lang="en-US"/>
        </a:p>
      </dgm:t>
    </dgm:pt>
    <dgm:pt modelId="{8043B34F-EE95-6E4A-8956-81D6CE63C205}" type="pres">
      <dgm:prSet presAssocID="{EF9072E7-BF89-E24B-9227-D0F617CAF2C1}" presName="hierChild3" presStyleCnt="0"/>
      <dgm:spPr/>
    </dgm:pt>
    <dgm:pt modelId="{58A60AF4-035C-A349-8442-B5AD3CCDC78B}" type="pres">
      <dgm:prSet presAssocID="{AADF80EC-29E9-1C4A-B976-A5AD1CB9EE76}" presName="bgShapesFlow" presStyleCnt="0"/>
      <dgm:spPr/>
    </dgm:pt>
  </dgm:ptLst>
  <dgm:cxnLst>
    <dgm:cxn modelId="{BB6080A5-A4D2-8345-BEC8-BB948729F02D}" type="presOf" srcId="{E762A1CE-0A45-294F-AC44-13BD143C4FCF}" destId="{55DDA608-2C26-4641-BFD6-C4571866C86D}" srcOrd="0" destOrd="0" presId="urn:microsoft.com/office/officeart/2005/8/layout/hierarchy6"/>
    <dgm:cxn modelId="{487913B0-5BE5-6E4E-B312-8F9CA3B5479E}" srcId="{D747CDD5-3E83-CC48-843F-C9DE08C728BE}" destId="{EEBE5718-70FB-1341-80AF-24191E136520}" srcOrd="0" destOrd="0" parTransId="{CCCD1C89-5B4E-2844-94B2-27ABC3510880}" sibTransId="{0B44992B-33CC-A94D-8FE0-10B42F0EF0F7}"/>
    <dgm:cxn modelId="{62B19248-AF2F-3B41-A3AB-4C2076917089}" srcId="{AADF80EC-29E9-1C4A-B976-A5AD1CB9EE76}" destId="{D747CDD5-3E83-CC48-843F-C9DE08C728BE}" srcOrd="0" destOrd="0" parTransId="{1FA9629D-10BC-AB43-86D0-6B717AB119E2}" sibTransId="{48652192-6690-8043-9DB9-AC2453271AE3}"/>
    <dgm:cxn modelId="{2D3434B0-E750-814A-AF7C-CE34C9588DE2}" type="presOf" srcId="{AADF80EC-29E9-1C4A-B976-A5AD1CB9EE76}" destId="{EB544FC8-6A2B-E34F-8120-7E7CF02E31D9}" srcOrd="0" destOrd="0" presId="urn:microsoft.com/office/officeart/2005/8/layout/hierarchy6"/>
    <dgm:cxn modelId="{BA58F9DF-98FD-F44D-BA97-5A8B61DF7768}" type="presOf" srcId="{D747CDD5-3E83-CC48-843F-C9DE08C728BE}" destId="{392A4A01-9456-3842-9C37-B4BB8C701213}" srcOrd="0" destOrd="0" presId="urn:microsoft.com/office/officeart/2005/8/layout/hierarchy6"/>
    <dgm:cxn modelId="{3DF0784F-AC04-524B-BE8A-410A378F67A9}" srcId="{D747CDD5-3E83-CC48-843F-C9DE08C728BE}" destId="{EF9072E7-BF89-E24B-9227-D0F617CAF2C1}" srcOrd="3" destOrd="0" parTransId="{15B7CF97-1A1C-1E41-BC00-C6FB00FF1B80}" sibTransId="{72C137FB-88FA-BA41-A36E-7999491F3D51}"/>
    <dgm:cxn modelId="{162EE621-794A-1242-9AB9-49FA1893B5A6}" type="presOf" srcId="{15B7CF97-1A1C-1E41-BC00-C6FB00FF1B80}" destId="{A77A6C8D-DC0F-2144-8A3A-DC299753C574}" srcOrd="0" destOrd="0" presId="urn:microsoft.com/office/officeart/2005/8/layout/hierarchy6"/>
    <dgm:cxn modelId="{39E212CA-DFC2-2E4C-ADDB-2E6F9C0E00D6}" srcId="{D747CDD5-3E83-CC48-843F-C9DE08C728BE}" destId="{E762A1CE-0A45-294F-AC44-13BD143C4FCF}" srcOrd="2" destOrd="0" parTransId="{4F40E8FD-441B-064A-AC14-5E83966D5C87}" sibTransId="{A08FBD52-3C24-1B4D-BDB9-BF0998D6EACA}"/>
    <dgm:cxn modelId="{47C664F8-E584-8F48-B1E5-C0E1CC9DF465}" type="presOf" srcId="{214DB675-51A0-A047-BBFB-75BB46E3D47C}" destId="{6DB7D7B5-64F7-184F-A635-50B1C4947D39}" srcOrd="0" destOrd="0" presId="urn:microsoft.com/office/officeart/2005/8/layout/hierarchy6"/>
    <dgm:cxn modelId="{8CB3B7E2-13AD-0140-86C8-36484F4B0FA2}" type="presOf" srcId="{B45873C7-0442-4B45-A73F-262BA7E159C1}" destId="{3E8E5D45-1A08-F040-814C-9229B42F3330}" srcOrd="0" destOrd="0" presId="urn:microsoft.com/office/officeart/2005/8/layout/hierarchy6"/>
    <dgm:cxn modelId="{7FCC8839-F2CA-C44C-B5F4-6772761CA388}" srcId="{D747CDD5-3E83-CC48-843F-C9DE08C728BE}" destId="{B45873C7-0442-4B45-A73F-262BA7E159C1}" srcOrd="1" destOrd="0" parTransId="{35BECC1E-BA53-094A-ADCB-01472506D80B}" sibTransId="{5A381308-AA5D-BD48-A251-E4D7747195CA}"/>
    <dgm:cxn modelId="{E70683D8-CA1C-5E46-A517-9C16F7BF2283}" type="presOf" srcId="{DF0306F9-FB70-1540-AD1B-5B541D8577BE}" destId="{767772AB-3207-D541-B34F-437A549CB1CB}" srcOrd="0" destOrd="0" presId="urn:microsoft.com/office/officeart/2005/8/layout/hierarchy6"/>
    <dgm:cxn modelId="{D59F4D83-0847-464B-900A-0C8BE2D3856B}" type="presOf" srcId="{EEBE5718-70FB-1341-80AF-24191E136520}" destId="{11FFED36-E063-D14E-A2B1-A8C6ECE69A32}" srcOrd="0" destOrd="0" presId="urn:microsoft.com/office/officeart/2005/8/layout/hierarchy6"/>
    <dgm:cxn modelId="{34B43C3B-83F3-7846-9F5B-E3B4554C3371}" type="presOf" srcId="{CCCD1C89-5B4E-2844-94B2-27ABC3510880}" destId="{95EF23D4-9BA7-AA4C-B631-3F6AB7E35210}" srcOrd="0" destOrd="0" presId="urn:microsoft.com/office/officeart/2005/8/layout/hierarchy6"/>
    <dgm:cxn modelId="{9E464EDF-B028-D64C-9315-15B6058438D2}" type="presOf" srcId="{35BECC1E-BA53-094A-ADCB-01472506D80B}" destId="{F343931B-9949-2C40-8A76-F52A62FDF593}" srcOrd="0" destOrd="0" presId="urn:microsoft.com/office/officeart/2005/8/layout/hierarchy6"/>
    <dgm:cxn modelId="{B8C0CEC7-0C8B-4244-BE52-F1D8518F356C}" srcId="{EEBE5718-70FB-1341-80AF-24191E136520}" destId="{DF0306F9-FB70-1540-AD1B-5B541D8577BE}" srcOrd="0" destOrd="0" parTransId="{214DB675-51A0-A047-BBFB-75BB46E3D47C}" sibTransId="{754541F0-0720-A64F-BAD2-3F206A3AB746}"/>
    <dgm:cxn modelId="{B65CBDAA-C7C9-B34A-A9B4-615891A953D7}" type="presOf" srcId="{EF9072E7-BF89-E24B-9227-D0F617CAF2C1}" destId="{39CF996C-A400-4546-96DB-EDB69AED5A06}" srcOrd="0" destOrd="0" presId="urn:microsoft.com/office/officeart/2005/8/layout/hierarchy6"/>
    <dgm:cxn modelId="{B652A4D0-D002-C448-93C5-4444B78FCAD5}" type="presOf" srcId="{4F40E8FD-441B-064A-AC14-5E83966D5C87}" destId="{FBD78BB4-7EF1-B84F-AC20-9518677EEF13}" srcOrd="0" destOrd="0" presId="urn:microsoft.com/office/officeart/2005/8/layout/hierarchy6"/>
    <dgm:cxn modelId="{F6F8F27F-E9AF-C74C-8784-11F51C729F93}" type="presParOf" srcId="{EB544FC8-6A2B-E34F-8120-7E7CF02E31D9}" destId="{5CE13A70-CA9B-4541-AFE5-4EF7A98948C0}" srcOrd="0" destOrd="0" presId="urn:microsoft.com/office/officeart/2005/8/layout/hierarchy6"/>
    <dgm:cxn modelId="{0EF12AE8-CF18-8C4D-AD93-A30AB1551B1E}" type="presParOf" srcId="{5CE13A70-CA9B-4541-AFE5-4EF7A98948C0}" destId="{172D1C71-E405-E547-ABC7-514FB94E27D5}" srcOrd="0" destOrd="0" presId="urn:microsoft.com/office/officeart/2005/8/layout/hierarchy6"/>
    <dgm:cxn modelId="{F31D4DF1-A7C1-0741-86B3-4263F2EC3433}" type="presParOf" srcId="{172D1C71-E405-E547-ABC7-514FB94E27D5}" destId="{45DBF5A4-A34D-2B47-9A26-F1A6A9CEBA8E}" srcOrd="0" destOrd="0" presId="urn:microsoft.com/office/officeart/2005/8/layout/hierarchy6"/>
    <dgm:cxn modelId="{9BA60FC0-D50F-6A45-B02F-0931C0B0276A}" type="presParOf" srcId="{45DBF5A4-A34D-2B47-9A26-F1A6A9CEBA8E}" destId="{392A4A01-9456-3842-9C37-B4BB8C701213}" srcOrd="0" destOrd="0" presId="urn:microsoft.com/office/officeart/2005/8/layout/hierarchy6"/>
    <dgm:cxn modelId="{6E679257-A2E9-FA47-94F4-34EA44F1BDF7}" type="presParOf" srcId="{45DBF5A4-A34D-2B47-9A26-F1A6A9CEBA8E}" destId="{B5EEE142-14F2-5342-A424-B5C245CA66CE}" srcOrd="1" destOrd="0" presId="urn:microsoft.com/office/officeart/2005/8/layout/hierarchy6"/>
    <dgm:cxn modelId="{D2A7CA10-74F1-4A43-BEE8-B6EEA034E69B}" type="presParOf" srcId="{B5EEE142-14F2-5342-A424-B5C245CA66CE}" destId="{95EF23D4-9BA7-AA4C-B631-3F6AB7E35210}" srcOrd="0" destOrd="0" presId="urn:microsoft.com/office/officeart/2005/8/layout/hierarchy6"/>
    <dgm:cxn modelId="{931F2E86-4BF4-114A-A99F-74B4E7244CEA}" type="presParOf" srcId="{B5EEE142-14F2-5342-A424-B5C245CA66CE}" destId="{A9238A2A-191F-D74C-A4DC-11299F98B7CA}" srcOrd="1" destOrd="0" presId="urn:microsoft.com/office/officeart/2005/8/layout/hierarchy6"/>
    <dgm:cxn modelId="{D798B99F-1F28-894E-8648-01EC4A9202C8}" type="presParOf" srcId="{A9238A2A-191F-D74C-A4DC-11299F98B7CA}" destId="{11FFED36-E063-D14E-A2B1-A8C6ECE69A32}" srcOrd="0" destOrd="0" presId="urn:microsoft.com/office/officeart/2005/8/layout/hierarchy6"/>
    <dgm:cxn modelId="{B6963120-485C-FA4C-9E04-DAEF2C916148}" type="presParOf" srcId="{A9238A2A-191F-D74C-A4DC-11299F98B7CA}" destId="{7324D4A2-40B2-544F-BD61-7F04E25A05D3}" srcOrd="1" destOrd="0" presId="urn:microsoft.com/office/officeart/2005/8/layout/hierarchy6"/>
    <dgm:cxn modelId="{1371FA18-53DC-1F41-8D0F-0DCAF2D4C72D}" type="presParOf" srcId="{7324D4A2-40B2-544F-BD61-7F04E25A05D3}" destId="{6DB7D7B5-64F7-184F-A635-50B1C4947D39}" srcOrd="0" destOrd="0" presId="urn:microsoft.com/office/officeart/2005/8/layout/hierarchy6"/>
    <dgm:cxn modelId="{9C93D5CF-01D1-8E47-BB2D-F876D4FAD2ED}" type="presParOf" srcId="{7324D4A2-40B2-544F-BD61-7F04E25A05D3}" destId="{681DD61F-A194-7142-AE56-E5DE4EA49C98}" srcOrd="1" destOrd="0" presId="urn:microsoft.com/office/officeart/2005/8/layout/hierarchy6"/>
    <dgm:cxn modelId="{FF8DD6A4-09DE-D04A-8FCA-94D69C755C5A}" type="presParOf" srcId="{681DD61F-A194-7142-AE56-E5DE4EA49C98}" destId="{767772AB-3207-D541-B34F-437A549CB1CB}" srcOrd="0" destOrd="0" presId="urn:microsoft.com/office/officeart/2005/8/layout/hierarchy6"/>
    <dgm:cxn modelId="{E6FA0142-C6E8-C24C-93AE-63F0EDA14366}" type="presParOf" srcId="{681DD61F-A194-7142-AE56-E5DE4EA49C98}" destId="{F0B0136F-A280-5D40-96E2-038326D7B7C4}" srcOrd="1" destOrd="0" presId="urn:microsoft.com/office/officeart/2005/8/layout/hierarchy6"/>
    <dgm:cxn modelId="{B2DBA3CE-941A-D74B-B538-D6ED5D9E5BF8}" type="presParOf" srcId="{B5EEE142-14F2-5342-A424-B5C245CA66CE}" destId="{F343931B-9949-2C40-8A76-F52A62FDF593}" srcOrd="2" destOrd="0" presId="urn:microsoft.com/office/officeart/2005/8/layout/hierarchy6"/>
    <dgm:cxn modelId="{72E4A45E-6FE5-C848-A3B8-81454AA68031}" type="presParOf" srcId="{B5EEE142-14F2-5342-A424-B5C245CA66CE}" destId="{3DE5AEB1-9960-F24C-A8DE-B9355FDDC4DA}" srcOrd="3" destOrd="0" presId="urn:microsoft.com/office/officeart/2005/8/layout/hierarchy6"/>
    <dgm:cxn modelId="{C7CDCB19-FFB1-8B43-93FC-061558246AF8}" type="presParOf" srcId="{3DE5AEB1-9960-F24C-A8DE-B9355FDDC4DA}" destId="{3E8E5D45-1A08-F040-814C-9229B42F3330}" srcOrd="0" destOrd="0" presId="urn:microsoft.com/office/officeart/2005/8/layout/hierarchy6"/>
    <dgm:cxn modelId="{19C425A5-7486-1746-A4C7-7DF9E0F253E7}" type="presParOf" srcId="{3DE5AEB1-9960-F24C-A8DE-B9355FDDC4DA}" destId="{113871B0-EB00-F444-8BF0-6615238C8E41}" srcOrd="1" destOrd="0" presId="urn:microsoft.com/office/officeart/2005/8/layout/hierarchy6"/>
    <dgm:cxn modelId="{08D5D724-ECDD-7449-AA90-EACC3079CE0C}" type="presParOf" srcId="{B5EEE142-14F2-5342-A424-B5C245CA66CE}" destId="{FBD78BB4-7EF1-B84F-AC20-9518677EEF13}" srcOrd="4" destOrd="0" presId="urn:microsoft.com/office/officeart/2005/8/layout/hierarchy6"/>
    <dgm:cxn modelId="{2ACD1853-9800-E041-8AEE-D703F1582744}" type="presParOf" srcId="{B5EEE142-14F2-5342-A424-B5C245CA66CE}" destId="{23FA6D33-2C4A-3749-B366-637D8E155886}" srcOrd="5" destOrd="0" presId="urn:microsoft.com/office/officeart/2005/8/layout/hierarchy6"/>
    <dgm:cxn modelId="{A2AEAD99-CA90-D74A-84C3-E764EE4B5900}" type="presParOf" srcId="{23FA6D33-2C4A-3749-B366-637D8E155886}" destId="{55DDA608-2C26-4641-BFD6-C4571866C86D}" srcOrd="0" destOrd="0" presId="urn:microsoft.com/office/officeart/2005/8/layout/hierarchy6"/>
    <dgm:cxn modelId="{DB61CF91-A7BF-A84D-B5B8-6A4A8B0DA25B}" type="presParOf" srcId="{23FA6D33-2C4A-3749-B366-637D8E155886}" destId="{70117643-272D-E747-AB1D-F82ED5DA7302}" srcOrd="1" destOrd="0" presId="urn:microsoft.com/office/officeart/2005/8/layout/hierarchy6"/>
    <dgm:cxn modelId="{52B44AAC-DE5B-4240-80F9-5C91FAA62464}" type="presParOf" srcId="{B5EEE142-14F2-5342-A424-B5C245CA66CE}" destId="{A77A6C8D-DC0F-2144-8A3A-DC299753C574}" srcOrd="6" destOrd="0" presId="urn:microsoft.com/office/officeart/2005/8/layout/hierarchy6"/>
    <dgm:cxn modelId="{0A6BD79B-F6DF-904D-BB9B-1D609E1D1072}" type="presParOf" srcId="{B5EEE142-14F2-5342-A424-B5C245CA66CE}" destId="{D1AC804B-C116-FB4C-A15A-9B0714BEF721}" srcOrd="7" destOrd="0" presId="urn:microsoft.com/office/officeart/2005/8/layout/hierarchy6"/>
    <dgm:cxn modelId="{CB3B80CB-92D4-1748-B6B2-088F32ED38CD}" type="presParOf" srcId="{D1AC804B-C116-FB4C-A15A-9B0714BEF721}" destId="{39CF996C-A400-4546-96DB-EDB69AED5A06}" srcOrd="0" destOrd="0" presId="urn:microsoft.com/office/officeart/2005/8/layout/hierarchy6"/>
    <dgm:cxn modelId="{48121F6C-6697-EB43-AF32-0E730B8587A8}" type="presParOf" srcId="{D1AC804B-C116-FB4C-A15A-9B0714BEF721}" destId="{8043B34F-EE95-6E4A-8956-81D6CE63C205}" srcOrd="1" destOrd="0" presId="urn:microsoft.com/office/officeart/2005/8/layout/hierarchy6"/>
    <dgm:cxn modelId="{DC482260-1BBE-3841-97BD-CC33370583EC}" type="presParOf" srcId="{EB544FC8-6A2B-E34F-8120-7E7CF02E31D9}" destId="{58A60AF4-035C-A349-8442-B5AD3CCDC78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1586-46A2-534C-A82B-86AFE1539588}"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378D0D45-D294-FE43-B344-2202422D9D46}">
      <dgm:prSet phldrT="[Text]"/>
      <dgm:spPr/>
      <dgm:t>
        <a:bodyPr/>
        <a:lstStyle/>
        <a:p>
          <a:r>
            <a:rPr lang="en-US" b="1" dirty="0" err="1" smtClean="0"/>
            <a:t>RabbitMQProducer.java</a:t>
          </a:r>
          <a:endParaRPr lang="en-US" b="1" dirty="0" smtClean="0"/>
        </a:p>
        <a:p>
          <a:r>
            <a:rPr lang="en-US" dirty="0" smtClean="0"/>
            <a:t>Memory Leak</a:t>
          </a:r>
          <a:endParaRPr lang="en-US" dirty="0"/>
        </a:p>
      </dgm:t>
    </dgm:pt>
    <dgm:pt modelId="{17513656-E35C-FD43-8B40-1542E8B7C412}" type="parTrans" cxnId="{FAB3C156-7D9B-294D-A0CE-3C1E90C1A7DA}">
      <dgm:prSet/>
      <dgm:spPr/>
      <dgm:t>
        <a:bodyPr/>
        <a:lstStyle/>
        <a:p>
          <a:endParaRPr lang="en-US"/>
        </a:p>
      </dgm:t>
    </dgm:pt>
    <dgm:pt modelId="{61905E1B-32E2-F642-9B30-C085678E5CC3}" type="sibTrans" cxnId="{FAB3C156-7D9B-294D-A0CE-3C1E90C1A7DA}">
      <dgm:prSet/>
      <dgm:spPr/>
      <dgm:t>
        <a:bodyPr/>
        <a:lstStyle/>
        <a:p>
          <a:endParaRPr lang="en-US"/>
        </a:p>
      </dgm:t>
    </dgm:pt>
    <dgm:pt modelId="{983BFBA2-1D19-8044-A436-6917FFBEFBE1}">
      <dgm:prSet phldrT="[Text]"/>
      <dgm:spPr/>
      <dgm:t>
        <a:bodyPr/>
        <a:lstStyle/>
        <a:p>
          <a:r>
            <a:rPr lang="en-US" b="1" dirty="0" smtClean="0"/>
            <a:t>Origin</a:t>
          </a:r>
          <a:endParaRPr lang="en-US" dirty="0" smtClean="0"/>
        </a:p>
        <a:p>
          <a:r>
            <a:rPr lang="en-US" dirty="0" smtClean="0"/>
            <a:t>Code Defect</a:t>
          </a:r>
          <a:endParaRPr lang="en-US" dirty="0"/>
        </a:p>
      </dgm:t>
    </dgm:pt>
    <dgm:pt modelId="{89330FE8-AE52-E742-BDFD-761B58FCC71B}" type="parTrans" cxnId="{DC59B810-FDA5-154D-B538-653B8F8007A3}">
      <dgm:prSet/>
      <dgm:spPr/>
      <dgm:t>
        <a:bodyPr/>
        <a:lstStyle/>
        <a:p>
          <a:endParaRPr lang="en-US"/>
        </a:p>
      </dgm:t>
    </dgm:pt>
    <dgm:pt modelId="{F01B641E-E673-1147-87BA-7E8AC47CE175}" type="sibTrans" cxnId="{DC59B810-FDA5-154D-B538-653B8F8007A3}">
      <dgm:prSet/>
      <dgm:spPr/>
      <dgm:t>
        <a:bodyPr/>
        <a:lstStyle/>
        <a:p>
          <a:endParaRPr lang="en-US"/>
        </a:p>
      </dgm:t>
    </dgm:pt>
    <dgm:pt modelId="{BF177F47-4668-3346-ACDD-B3ABF6AE8981}">
      <dgm:prSet phldrT="[Text]"/>
      <dgm:spPr/>
      <dgm:t>
        <a:bodyPr/>
        <a:lstStyle/>
        <a:p>
          <a:r>
            <a:rPr lang="en-US" b="1" dirty="0" smtClean="0"/>
            <a:t>Activity</a:t>
          </a:r>
          <a:endParaRPr lang="en-US" dirty="0" smtClean="0"/>
        </a:p>
        <a:p>
          <a:r>
            <a:rPr lang="en-US" dirty="0" smtClean="0"/>
            <a:t>Testing</a:t>
          </a:r>
          <a:endParaRPr lang="en-US" dirty="0"/>
        </a:p>
      </dgm:t>
    </dgm:pt>
    <dgm:pt modelId="{4FB40465-B30B-3242-A517-67C8BDBC96B8}" type="parTrans" cxnId="{C4F7F057-2994-F347-86E5-9FB8D4C0083A}">
      <dgm:prSet/>
      <dgm:spPr/>
      <dgm:t>
        <a:bodyPr/>
        <a:lstStyle/>
        <a:p>
          <a:endParaRPr lang="en-US"/>
        </a:p>
      </dgm:t>
    </dgm:pt>
    <dgm:pt modelId="{2A64AEDD-6A27-E04A-9177-FA321DF17B36}" type="sibTrans" cxnId="{C4F7F057-2994-F347-86E5-9FB8D4C0083A}">
      <dgm:prSet/>
      <dgm:spPr/>
      <dgm:t>
        <a:bodyPr/>
        <a:lstStyle/>
        <a:p>
          <a:endParaRPr lang="en-US"/>
        </a:p>
      </dgm:t>
    </dgm:pt>
    <dgm:pt modelId="{7AA02C2C-6163-4248-8E61-8B9BB6915E8C}">
      <dgm:prSet phldrT="[Text]"/>
      <dgm:spPr>
        <a:solidFill>
          <a:srgbClr val="84C50F"/>
        </a:solidFill>
      </dgm:spPr>
      <dgm:t>
        <a:bodyPr/>
        <a:lstStyle/>
        <a:p>
          <a:r>
            <a:rPr lang="en-US" b="1" dirty="0" smtClean="0"/>
            <a:t>Impact</a:t>
          </a:r>
        </a:p>
        <a:p>
          <a:r>
            <a:rPr lang="en-US" dirty="0" smtClean="0"/>
            <a:t>Performance</a:t>
          </a:r>
          <a:endParaRPr lang="en-US" dirty="0"/>
        </a:p>
      </dgm:t>
    </dgm:pt>
    <dgm:pt modelId="{79EC8927-1BEB-7647-A437-2882A2EFE760}" type="parTrans" cxnId="{869A983D-6CAF-D648-8F0E-72FD6D013E07}">
      <dgm:prSet/>
      <dgm:spPr/>
      <dgm:t>
        <a:bodyPr/>
        <a:lstStyle/>
        <a:p>
          <a:endParaRPr lang="en-US"/>
        </a:p>
      </dgm:t>
    </dgm:pt>
    <dgm:pt modelId="{68321A1F-65A7-2842-86EE-CCB8EE55E10B}" type="sibTrans" cxnId="{869A983D-6CAF-D648-8F0E-72FD6D013E07}">
      <dgm:prSet/>
      <dgm:spPr/>
      <dgm:t>
        <a:bodyPr/>
        <a:lstStyle/>
        <a:p>
          <a:endParaRPr lang="en-US"/>
        </a:p>
      </dgm:t>
    </dgm:pt>
    <dgm:pt modelId="{9587255F-939C-DA4F-ACD2-C39F9C6EECC9}" type="pres">
      <dgm:prSet presAssocID="{804E1586-46A2-534C-A82B-86AFE1539588}" presName="hierChild1" presStyleCnt="0">
        <dgm:presLayoutVars>
          <dgm:orgChart val="1"/>
          <dgm:chPref val="1"/>
          <dgm:dir/>
          <dgm:animOne val="branch"/>
          <dgm:animLvl val="lvl"/>
          <dgm:resizeHandles/>
        </dgm:presLayoutVars>
      </dgm:prSet>
      <dgm:spPr/>
      <dgm:t>
        <a:bodyPr/>
        <a:lstStyle/>
        <a:p>
          <a:endParaRPr lang="en-US"/>
        </a:p>
      </dgm:t>
    </dgm:pt>
    <dgm:pt modelId="{C10748F4-063C-B649-91EE-D3D39EF89BC4}" type="pres">
      <dgm:prSet presAssocID="{378D0D45-D294-FE43-B344-2202422D9D46}" presName="hierRoot1" presStyleCnt="0">
        <dgm:presLayoutVars>
          <dgm:hierBranch val="init"/>
        </dgm:presLayoutVars>
      </dgm:prSet>
      <dgm:spPr/>
    </dgm:pt>
    <dgm:pt modelId="{7BB81DA8-F327-7E48-BDEB-99E95B810854}" type="pres">
      <dgm:prSet presAssocID="{378D0D45-D294-FE43-B344-2202422D9D46}" presName="rootComposite1" presStyleCnt="0"/>
      <dgm:spPr/>
    </dgm:pt>
    <dgm:pt modelId="{7C1FF0FE-8CAF-9B4E-AAEF-1216F623A220}" type="pres">
      <dgm:prSet presAssocID="{378D0D45-D294-FE43-B344-2202422D9D46}" presName="rootText1" presStyleLbl="node0" presStyleIdx="0" presStyleCnt="1" custScaleX="221324" custScaleY="121800" custLinFactNeighborY="-14491">
        <dgm:presLayoutVars>
          <dgm:chPref val="3"/>
        </dgm:presLayoutVars>
      </dgm:prSet>
      <dgm:spPr/>
      <dgm:t>
        <a:bodyPr/>
        <a:lstStyle/>
        <a:p>
          <a:endParaRPr lang="en-US"/>
        </a:p>
      </dgm:t>
    </dgm:pt>
    <dgm:pt modelId="{23D5244A-E74C-0A44-B3E7-D8895CCD88BF}" type="pres">
      <dgm:prSet presAssocID="{378D0D45-D294-FE43-B344-2202422D9D46}" presName="rootConnector1" presStyleLbl="node1" presStyleIdx="0" presStyleCnt="0"/>
      <dgm:spPr/>
      <dgm:t>
        <a:bodyPr/>
        <a:lstStyle/>
        <a:p>
          <a:endParaRPr lang="en-US"/>
        </a:p>
      </dgm:t>
    </dgm:pt>
    <dgm:pt modelId="{9123C842-E341-CC4A-9425-B8CE06F06853}" type="pres">
      <dgm:prSet presAssocID="{378D0D45-D294-FE43-B344-2202422D9D46}" presName="hierChild2" presStyleCnt="0"/>
      <dgm:spPr/>
    </dgm:pt>
    <dgm:pt modelId="{8945B8E9-BF03-6B4F-A918-79C6A1E3C391}" type="pres">
      <dgm:prSet presAssocID="{89330FE8-AE52-E742-BDFD-761B58FCC71B}" presName="Name37" presStyleLbl="parChTrans1D2" presStyleIdx="0" presStyleCnt="3"/>
      <dgm:spPr/>
      <dgm:t>
        <a:bodyPr/>
        <a:lstStyle/>
        <a:p>
          <a:endParaRPr lang="en-US"/>
        </a:p>
      </dgm:t>
    </dgm:pt>
    <dgm:pt modelId="{00CDA97C-A71E-814A-A35A-847A9394FDFF}" type="pres">
      <dgm:prSet presAssocID="{983BFBA2-1D19-8044-A436-6917FFBEFBE1}" presName="hierRoot2" presStyleCnt="0">
        <dgm:presLayoutVars>
          <dgm:hierBranch val="init"/>
        </dgm:presLayoutVars>
      </dgm:prSet>
      <dgm:spPr/>
    </dgm:pt>
    <dgm:pt modelId="{E3E40391-C5ED-FC43-9553-1828E66D5702}" type="pres">
      <dgm:prSet presAssocID="{983BFBA2-1D19-8044-A436-6917FFBEFBE1}" presName="rootComposite" presStyleCnt="0"/>
      <dgm:spPr/>
    </dgm:pt>
    <dgm:pt modelId="{70B97D15-5FC0-BB47-BECA-832476CD88D1}" type="pres">
      <dgm:prSet presAssocID="{983BFBA2-1D19-8044-A436-6917FFBEFBE1}" presName="rootText" presStyleLbl="node2" presStyleIdx="0" presStyleCnt="3">
        <dgm:presLayoutVars>
          <dgm:chPref val="3"/>
        </dgm:presLayoutVars>
      </dgm:prSet>
      <dgm:spPr/>
      <dgm:t>
        <a:bodyPr/>
        <a:lstStyle/>
        <a:p>
          <a:endParaRPr lang="en-US"/>
        </a:p>
      </dgm:t>
    </dgm:pt>
    <dgm:pt modelId="{E2E563E8-43CD-744D-B2AD-1C8D2AB898D3}" type="pres">
      <dgm:prSet presAssocID="{983BFBA2-1D19-8044-A436-6917FFBEFBE1}" presName="rootConnector" presStyleLbl="node2" presStyleIdx="0" presStyleCnt="3"/>
      <dgm:spPr/>
      <dgm:t>
        <a:bodyPr/>
        <a:lstStyle/>
        <a:p>
          <a:endParaRPr lang="en-US"/>
        </a:p>
      </dgm:t>
    </dgm:pt>
    <dgm:pt modelId="{F714AB47-FC84-A44A-B14D-62F98A88B528}" type="pres">
      <dgm:prSet presAssocID="{983BFBA2-1D19-8044-A436-6917FFBEFBE1}" presName="hierChild4" presStyleCnt="0"/>
      <dgm:spPr/>
    </dgm:pt>
    <dgm:pt modelId="{D058A413-B24F-BF44-97F3-A9E0E4EBD95C}" type="pres">
      <dgm:prSet presAssocID="{983BFBA2-1D19-8044-A436-6917FFBEFBE1}" presName="hierChild5" presStyleCnt="0"/>
      <dgm:spPr/>
    </dgm:pt>
    <dgm:pt modelId="{D4A374BB-E2E4-9C46-BDCA-9DA9EB2BAEE7}" type="pres">
      <dgm:prSet presAssocID="{4FB40465-B30B-3242-A517-67C8BDBC96B8}" presName="Name37" presStyleLbl="parChTrans1D2" presStyleIdx="1" presStyleCnt="3"/>
      <dgm:spPr/>
      <dgm:t>
        <a:bodyPr/>
        <a:lstStyle/>
        <a:p>
          <a:endParaRPr lang="en-US"/>
        </a:p>
      </dgm:t>
    </dgm:pt>
    <dgm:pt modelId="{150C0DD1-EC7F-1E47-9A9E-C4DE3288BDFA}" type="pres">
      <dgm:prSet presAssocID="{BF177F47-4668-3346-ACDD-B3ABF6AE8981}" presName="hierRoot2" presStyleCnt="0">
        <dgm:presLayoutVars>
          <dgm:hierBranch val="init"/>
        </dgm:presLayoutVars>
      </dgm:prSet>
      <dgm:spPr/>
    </dgm:pt>
    <dgm:pt modelId="{A7BAD74B-DC41-4D48-83E8-B394F65D692A}" type="pres">
      <dgm:prSet presAssocID="{BF177F47-4668-3346-ACDD-B3ABF6AE8981}" presName="rootComposite" presStyleCnt="0"/>
      <dgm:spPr/>
    </dgm:pt>
    <dgm:pt modelId="{621DAD53-0030-D845-B8E6-07462808BF6F}" type="pres">
      <dgm:prSet presAssocID="{BF177F47-4668-3346-ACDD-B3ABF6AE8981}" presName="rootText" presStyleLbl="node2" presStyleIdx="1" presStyleCnt="3">
        <dgm:presLayoutVars>
          <dgm:chPref val="3"/>
        </dgm:presLayoutVars>
      </dgm:prSet>
      <dgm:spPr/>
      <dgm:t>
        <a:bodyPr/>
        <a:lstStyle/>
        <a:p>
          <a:endParaRPr lang="en-US"/>
        </a:p>
      </dgm:t>
    </dgm:pt>
    <dgm:pt modelId="{EF151B0F-9864-D343-9DE2-D26A9EE51E72}" type="pres">
      <dgm:prSet presAssocID="{BF177F47-4668-3346-ACDD-B3ABF6AE8981}" presName="rootConnector" presStyleLbl="node2" presStyleIdx="1" presStyleCnt="3"/>
      <dgm:spPr/>
      <dgm:t>
        <a:bodyPr/>
        <a:lstStyle/>
        <a:p>
          <a:endParaRPr lang="en-US"/>
        </a:p>
      </dgm:t>
    </dgm:pt>
    <dgm:pt modelId="{1AAF719E-FE44-3841-8C2B-85AB125E02AF}" type="pres">
      <dgm:prSet presAssocID="{BF177F47-4668-3346-ACDD-B3ABF6AE8981}" presName="hierChild4" presStyleCnt="0"/>
      <dgm:spPr/>
    </dgm:pt>
    <dgm:pt modelId="{01326D9A-1C91-4544-B53E-F6BB0FCB37A6}" type="pres">
      <dgm:prSet presAssocID="{BF177F47-4668-3346-ACDD-B3ABF6AE8981}" presName="hierChild5" presStyleCnt="0"/>
      <dgm:spPr/>
    </dgm:pt>
    <dgm:pt modelId="{E3F6A281-2841-0A43-8875-D0C738FB04A8}" type="pres">
      <dgm:prSet presAssocID="{79EC8927-1BEB-7647-A437-2882A2EFE760}" presName="Name37" presStyleLbl="parChTrans1D2" presStyleIdx="2" presStyleCnt="3"/>
      <dgm:spPr/>
      <dgm:t>
        <a:bodyPr/>
        <a:lstStyle/>
        <a:p>
          <a:endParaRPr lang="en-US"/>
        </a:p>
      </dgm:t>
    </dgm:pt>
    <dgm:pt modelId="{0E85F5F4-95CF-F542-A3BA-B9F612AFEE69}" type="pres">
      <dgm:prSet presAssocID="{7AA02C2C-6163-4248-8E61-8B9BB6915E8C}" presName="hierRoot2" presStyleCnt="0">
        <dgm:presLayoutVars>
          <dgm:hierBranch val="init"/>
        </dgm:presLayoutVars>
      </dgm:prSet>
      <dgm:spPr/>
    </dgm:pt>
    <dgm:pt modelId="{F6B9D99B-7401-6742-8801-81BA13AA246E}" type="pres">
      <dgm:prSet presAssocID="{7AA02C2C-6163-4248-8E61-8B9BB6915E8C}" presName="rootComposite" presStyleCnt="0"/>
      <dgm:spPr/>
    </dgm:pt>
    <dgm:pt modelId="{0B8313DC-3F65-A847-9860-1D8BF4712049}" type="pres">
      <dgm:prSet presAssocID="{7AA02C2C-6163-4248-8E61-8B9BB6915E8C}" presName="rootText" presStyleLbl="node2" presStyleIdx="2" presStyleCnt="3">
        <dgm:presLayoutVars>
          <dgm:chPref val="3"/>
        </dgm:presLayoutVars>
      </dgm:prSet>
      <dgm:spPr/>
      <dgm:t>
        <a:bodyPr/>
        <a:lstStyle/>
        <a:p>
          <a:endParaRPr lang="en-US"/>
        </a:p>
      </dgm:t>
    </dgm:pt>
    <dgm:pt modelId="{E0DDC556-83FC-8443-8E88-1C6CAF212C86}" type="pres">
      <dgm:prSet presAssocID="{7AA02C2C-6163-4248-8E61-8B9BB6915E8C}" presName="rootConnector" presStyleLbl="node2" presStyleIdx="2" presStyleCnt="3"/>
      <dgm:spPr/>
      <dgm:t>
        <a:bodyPr/>
        <a:lstStyle/>
        <a:p>
          <a:endParaRPr lang="en-US"/>
        </a:p>
      </dgm:t>
    </dgm:pt>
    <dgm:pt modelId="{60827046-D70F-8B4F-88FF-741597FEA92E}" type="pres">
      <dgm:prSet presAssocID="{7AA02C2C-6163-4248-8E61-8B9BB6915E8C}" presName="hierChild4" presStyleCnt="0"/>
      <dgm:spPr/>
    </dgm:pt>
    <dgm:pt modelId="{A6449AEE-AD37-1942-99F9-9FB27FEEFB01}" type="pres">
      <dgm:prSet presAssocID="{7AA02C2C-6163-4248-8E61-8B9BB6915E8C}" presName="hierChild5" presStyleCnt="0"/>
      <dgm:spPr/>
    </dgm:pt>
    <dgm:pt modelId="{DE93EE89-B5B8-2547-8663-7A6085A5DA1C}" type="pres">
      <dgm:prSet presAssocID="{378D0D45-D294-FE43-B344-2202422D9D46}" presName="hierChild3" presStyleCnt="0"/>
      <dgm:spPr/>
    </dgm:pt>
  </dgm:ptLst>
  <dgm:cxnLst>
    <dgm:cxn modelId="{34AA807A-20F1-BA49-BA94-C1998075E4AB}" type="presOf" srcId="{7AA02C2C-6163-4248-8E61-8B9BB6915E8C}" destId="{E0DDC556-83FC-8443-8E88-1C6CAF212C86}" srcOrd="1" destOrd="0" presId="urn:microsoft.com/office/officeart/2005/8/layout/orgChart1"/>
    <dgm:cxn modelId="{071DD46C-C042-AF4F-9A56-6E8A4D572F47}" type="presOf" srcId="{4FB40465-B30B-3242-A517-67C8BDBC96B8}" destId="{D4A374BB-E2E4-9C46-BDCA-9DA9EB2BAEE7}" srcOrd="0" destOrd="0" presId="urn:microsoft.com/office/officeart/2005/8/layout/orgChart1"/>
    <dgm:cxn modelId="{D033402D-0F91-AB48-AED1-E5C7F10AEADC}" type="presOf" srcId="{983BFBA2-1D19-8044-A436-6917FFBEFBE1}" destId="{E2E563E8-43CD-744D-B2AD-1C8D2AB898D3}" srcOrd="1" destOrd="0" presId="urn:microsoft.com/office/officeart/2005/8/layout/orgChart1"/>
    <dgm:cxn modelId="{DC59B810-FDA5-154D-B538-653B8F8007A3}" srcId="{378D0D45-D294-FE43-B344-2202422D9D46}" destId="{983BFBA2-1D19-8044-A436-6917FFBEFBE1}" srcOrd="0" destOrd="0" parTransId="{89330FE8-AE52-E742-BDFD-761B58FCC71B}" sibTransId="{F01B641E-E673-1147-87BA-7E8AC47CE175}"/>
    <dgm:cxn modelId="{FAB3C156-7D9B-294D-A0CE-3C1E90C1A7DA}" srcId="{804E1586-46A2-534C-A82B-86AFE1539588}" destId="{378D0D45-D294-FE43-B344-2202422D9D46}" srcOrd="0" destOrd="0" parTransId="{17513656-E35C-FD43-8B40-1542E8B7C412}" sibTransId="{61905E1B-32E2-F642-9B30-C085678E5CC3}"/>
    <dgm:cxn modelId="{03D86AF0-586F-AB43-9965-C8297B2C28B7}" type="presOf" srcId="{79EC8927-1BEB-7647-A437-2882A2EFE760}" destId="{E3F6A281-2841-0A43-8875-D0C738FB04A8}" srcOrd="0" destOrd="0" presId="urn:microsoft.com/office/officeart/2005/8/layout/orgChart1"/>
    <dgm:cxn modelId="{7BB475CD-AFE8-0F4F-BD47-BD84B78CB636}" type="presOf" srcId="{BF177F47-4668-3346-ACDD-B3ABF6AE8981}" destId="{EF151B0F-9864-D343-9DE2-D26A9EE51E72}" srcOrd="1" destOrd="0" presId="urn:microsoft.com/office/officeart/2005/8/layout/orgChart1"/>
    <dgm:cxn modelId="{15D44820-3C7C-1D44-9BD6-E53A458302BA}" type="presOf" srcId="{BF177F47-4668-3346-ACDD-B3ABF6AE8981}" destId="{621DAD53-0030-D845-B8E6-07462808BF6F}" srcOrd="0" destOrd="0" presId="urn:microsoft.com/office/officeart/2005/8/layout/orgChart1"/>
    <dgm:cxn modelId="{A001A3C1-3BFE-D44A-96A6-28142D2884C1}" type="presOf" srcId="{378D0D45-D294-FE43-B344-2202422D9D46}" destId="{23D5244A-E74C-0A44-B3E7-D8895CCD88BF}" srcOrd="1" destOrd="0" presId="urn:microsoft.com/office/officeart/2005/8/layout/orgChart1"/>
    <dgm:cxn modelId="{C4F7F057-2994-F347-86E5-9FB8D4C0083A}" srcId="{378D0D45-D294-FE43-B344-2202422D9D46}" destId="{BF177F47-4668-3346-ACDD-B3ABF6AE8981}" srcOrd="1" destOrd="0" parTransId="{4FB40465-B30B-3242-A517-67C8BDBC96B8}" sibTransId="{2A64AEDD-6A27-E04A-9177-FA321DF17B36}"/>
    <dgm:cxn modelId="{2A888BB0-3478-1B4A-B966-55F8E8EED888}" type="presOf" srcId="{378D0D45-D294-FE43-B344-2202422D9D46}" destId="{7C1FF0FE-8CAF-9B4E-AAEF-1216F623A220}" srcOrd="0" destOrd="0" presId="urn:microsoft.com/office/officeart/2005/8/layout/orgChart1"/>
    <dgm:cxn modelId="{405E1D2E-54F2-A04B-95BA-B7A7623A20D7}" type="presOf" srcId="{7AA02C2C-6163-4248-8E61-8B9BB6915E8C}" destId="{0B8313DC-3F65-A847-9860-1D8BF4712049}" srcOrd="0" destOrd="0" presId="urn:microsoft.com/office/officeart/2005/8/layout/orgChart1"/>
    <dgm:cxn modelId="{84CF12F7-1BEC-1A4E-83D2-98F0C3B92E1A}" type="presOf" srcId="{983BFBA2-1D19-8044-A436-6917FFBEFBE1}" destId="{70B97D15-5FC0-BB47-BECA-832476CD88D1}" srcOrd="0" destOrd="0" presId="urn:microsoft.com/office/officeart/2005/8/layout/orgChart1"/>
    <dgm:cxn modelId="{E62E1735-B553-FF44-99F2-76751F0C700C}" type="presOf" srcId="{89330FE8-AE52-E742-BDFD-761B58FCC71B}" destId="{8945B8E9-BF03-6B4F-A918-79C6A1E3C391}" srcOrd="0" destOrd="0" presId="urn:microsoft.com/office/officeart/2005/8/layout/orgChart1"/>
    <dgm:cxn modelId="{C9BFA555-FDB3-904A-BE7F-63EC6D2D19AD}" type="presOf" srcId="{804E1586-46A2-534C-A82B-86AFE1539588}" destId="{9587255F-939C-DA4F-ACD2-C39F9C6EECC9}" srcOrd="0" destOrd="0" presId="urn:microsoft.com/office/officeart/2005/8/layout/orgChart1"/>
    <dgm:cxn modelId="{869A983D-6CAF-D648-8F0E-72FD6D013E07}" srcId="{378D0D45-D294-FE43-B344-2202422D9D46}" destId="{7AA02C2C-6163-4248-8E61-8B9BB6915E8C}" srcOrd="2" destOrd="0" parTransId="{79EC8927-1BEB-7647-A437-2882A2EFE760}" sibTransId="{68321A1F-65A7-2842-86EE-CCB8EE55E10B}"/>
    <dgm:cxn modelId="{62A02AB0-1F59-8A4F-AB13-8AAECB6BEE72}" type="presParOf" srcId="{9587255F-939C-DA4F-ACD2-C39F9C6EECC9}" destId="{C10748F4-063C-B649-91EE-D3D39EF89BC4}" srcOrd="0" destOrd="0" presId="urn:microsoft.com/office/officeart/2005/8/layout/orgChart1"/>
    <dgm:cxn modelId="{68077679-8815-FA40-AF06-427EBE3984FC}" type="presParOf" srcId="{C10748F4-063C-B649-91EE-D3D39EF89BC4}" destId="{7BB81DA8-F327-7E48-BDEB-99E95B810854}" srcOrd="0" destOrd="0" presId="urn:microsoft.com/office/officeart/2005/8/layout/orgChart1"/>
    <dgm:cxn modelId="{3CA3CACE-E2AE-F544-B51A-A9FFCC2FF034}" type="presParOf" srcId="{7BB81DA8-F327-7E48-BDEB-99E95B810854}" destId="{7C1FF0FE-8CAF-9B4E-AAEF-1216F623A220}" srcOrd="0" destOrd="0" presId="urn:microsoft.com/office/officeart/2005/8/layout/orgChart1"/>
    <dgm:cxn modelId="{8E5DFD98-0F96-6C4F-AC1E-264AED6B041F}" type="presParOf" srcId="{7BB81DA8-F327-7E48-BDEB-99E95B810854}" destId="{23D5244A-E74C-0A44-B3E7-D8895CCD88BF}" srcOrd="1" destOrd="0" presId="urn:microsoft.com/office/officeart/2005/8/layout/orgChart1"/>
    <dgm:cxn modelId="{6393FA82-98BC-7342-86B6-4B275D223F4D}" type="presParOf" srcId="{C10748F4-063C-B649-91EE-D3D39EF89BC4}" destId="{9123C842-E341-CC4A-9425-B8CE06F06853}" srcOrd="1" destOrd="0" presId="urn:microsoft.com/office/officeart/2005/8/layout/orgChart1"/>
    <dgm:cxn modelId="{6540BF70-5431-634B-8A51-1CFDB4A41940}" type="presParOf" srcId="{9123C842-E341-CC4A-9425-B8CE06F06853}" destId="{8945B8E9-BF03-6B4F-A918-79C6A1E3C391}" srcOrd="0" destOrd="0" presId="urn:microsoft.com/office/officeart/2005/8/layout/orgChart1"/>
    <dgm:cxn modelId="{B07B2C07-0875-C943-A1D0-956B72D04D1E}" type="presParOf" srcId="{9123C842-E341-CC4A-9425-B8CE06F06853}" destId="{00CDA97C-A71E-814A-A35A-847A9394FDFF}" srcOrd="1" destOrd="0" presId="urn:microsoft.com/office/officeart/2005/8/layout/orgChart1"/>
    <dgm:cxn modelId="{CD972E51-0E54-7C44-A6E5-6C24C902C0E3}" type="presParOf" srcId="{00CDA97C-A71E-814A-A35A-847A9394FDFF}" destId="{E3E40391-C5ED-FC43-9553-1828E66D5702}" srcOrd="0" destOrd="0" presId="urn:microsoft.com/office/officeart/2005/8/layout/orgChart1"/>
    <dgm:cxn modelId="{BFEE1AE8-D68B-2446-94F9-C567759936EB}" type="presParOf" srcId="{E3E40391-C5ED-FC43-9553-1828E66D5702}" destId="{70B97D15-5FC0-BB47-BECA-832476CD88D1}" srcOrd="0" destOrd="0" presId="urn:microsoft.com/office/officeart/2005/8/layout/orgChart1"/>
    <dgm:cxn modelId="{83EC6625-DFB0-784E-9C23-E3D07A97978E}" type="presParOf" srcId="{E3E40391-C5ED-FC43-9553-1828E66D5702}" destId="{E2E563E8-43CD-744D-B2AD-1C8D2AB898D3}" srcOrd="1" destOrd="0" presId="urn:microsoft.com/office/officeart/2005/8/layout/orgChart1"/>
    <dgm:cxn modelId="{654F4809-6FA3-CE4D-AB47-C28A86FB8C32}" type="presParOf" srcId="{00CDA97C-A71E-814A-A35A-847A9394FDFF}" destId="{F714AB47-FC84-A44A-B14D-62F98A88B528}" srcOrd="1" destOrd="0" presId="urn:microsoft.com/office/officeart/2005/8/layout/orgChart1"/>
    <dgm:cxn modelId="{BFF64321-B688-F74F-A5EF-6D95B3A1DC42}" type="presParOf" srcId="{00CDA97C-A71E-814A-A35A-847A9394FDFF}" destId="{D058A413-B24F-BF44-97F3-A9E0E4EBD95C}" srcOrd="2" destOrd="0" presId="urn:microsoft.com/office/officeart/2005/8/layout/orgChart1"/>
    <dgm:cxn modelId="{0BA7ABFD-1CC5-E144-9AD6-AF4CDC299914}" type="presParOf" srcId="{9123C842-E341-CC4A-9425-B8CE06F06853}" destId="{D4A374BB-E2E4-9C46-BDCA-9DA9EB2BAEE7}" srcOrd="2" destOrd="0" presId="urn:microsoft.com/office/officeart/2005/8/layout/orgChart1"/>
    <dgm:cxn modelId="{48FD0DCC-5D59-C64B-92AC-02FE0F92D497}" type="presParOf" srcId="{9123C842-E341-CC4A-9425-B8CE06F06853}" destId="{150C0DD1-EC7F-1E47-9A9E-C4DE3288BDFA}" srcOrd="3" destOrd="0" presId="urn:microsoft.com/office/officeart/2005/8/layout/orgChart1"/>
    <dgm:cxn modelId="{6F77B334-0DE2-4244-8B99-F9D749FDD4E5}" type="presParOf" srcId="{150C0DD1-EC7F-1E47-9A9E-C4DE3288BDFA}" destId="{A7BAD74B-DC41-4D48-83E8-B394F65D692A}" srcOrd="0" destOrd="0" presId="urn:microsoft.com/office/officeart/2005/8/layout/orgChart1"/>
    <dgm:cxn modelId="{2690EC7C-ED7D-D445-9537-74F491AEF501}" type="presParOf" srcId="{A7BAD74B-DC41-4D48-83E8-B394F65D692A}" destId="{621DAD53-0030-D845-B8E6-07462808BF6F}" srcOrd="0" destOrd="0" presId="urn:microsoft.com/office/officeart/2005/8/layout/orgChart1"/>
    <dgm:cxn modelId="{50FE014F-8070-F246-8C7A-530DCD647D64}" type="presParOf" srcId="{A7BAD74B-DC41-4D48-83E8-B394F65D692A}" destId="{EF151B0F-9864-D343-9DE2-D26A9EE51E72}" srcOrd="1" destOrd="0" presId="urn:microsoft.com/office/officeart/2005/8/layout/orgChart1"/>
    <dgm:cxn modelId="{58DD6A5F-D3D9-A641-BB46-3EE3DC398F56}" type="presParOf" srcId="{150C0DD1-EC7F-1E47-9A9E-C4DE3288BDFA}" destId="{1AAF719E-FE44-3841-8C2B-85AB125E02AF}" srcOrd="1" destOrd="0" presId="urn:microsoft.com/office/officeart/2005/8/layout/orgChart1"/>
    <dgm:cxn modelId="{CCB05C32-FA28-F74F-85EB-D826B4810A75}" type="presParOf" srcId="{150C0DD1-EC7F-1E47-9A9E-C4DE3288BDFA}" destId="{01326D9A-1C91-4544-B53E-F6BB0FCB37A6}" srcOrd="2" destOrd="0" presId="urn:microsoft.com/office/officeart/2005/8/layout/orgChart1"/>
    <dgm:cxn modelId="{23E1BF40-D82B-FB41-A790-D3DC8C64D968}" type="presParOf" srcId="{9123C842-E341-CC4A-9425-B8CE06F06853}" destId="{E3F6A281-2841-0A43-8875-D0C738FB04A8}" srcOrd="4" destOrd="0" presId="urn:microsoft.com/office/officeart/2005/8/layout/orgChart1"/>
    <dgm:cxn modelId="{B41079CB-35E5-0F41-8383-B9B241AB88E6}" type="presParOf" srcId="{9123C842-E341-CC4A-9425-B8CE06F06853}" destId="{0E85F5F4-95CF-F542-A3BA-B9F612AFEE69}" srcOrd="5" destOrd="0" presId="urn:microsoft.com/office/officeart/2005/8/layout/orgChart1"/>
    <dgm:cxn modelId="{2DEB6A6A-AD17-1240-9AAA-54AB02ABF9B0}" type="presParOf" srcId="{0E85F5F4-95CF-F542-A3BA-B9F612AFEE69}" destId="{F6B9D99B-7401-6742-8801-81BA13AA246E}" srcOrd="0" destOrd="0" presId="urn:microsoft.com/office/officeart/2005/8/layout/orgChart1"/>
    <dgm:cxn modelId="{ABE2F457-3FFA-4448-BE8A-BD36C977C094}" type="presParOf" srcId="{F6B9D99B-7401-6742-8801-81BA13AA246E}" destId="{0B8313DC-3F65-A847-9860-1D8BF4712049}" srcOrd="0" destOrd="0" presId="urn:microsoft.com/office/officeart/2005/8/layout/orgChart1"/>
    <dgm:cxn modelId="{1AB63D05-3E67-4049-9ECC-D1E3DD2994EC}" type="presParOf" srcId="{F6B9D99B-7401-6742-8801-81BA13AA246E}" destId="{E0DDC556-83FC-8443-8E88-1C6CAF212C86}" srcOrd="1" destOrd="0" presId="urn:microsoft.com/office/officeart/2005/8/layout/orgChart1"/>
    <dgm:cxn modelId="{DB49D7E4-A8DA-CD48-B1DE-FDC95A8C8C99}" type="presParOf" srcId="{0E85F5F4-95CF-F542-A3BA-B9F612AFEE69}" destId="{60827046-D70F-8B4F-88FF-741597FEA92E}" srcOrd="1" destOrd="0" presId="urn:microsoft.com/office/officeart/2005/8/layout/orgChart1"/>
    <dgm:cxn modelId="{6149FCE0-DAFA-7A43-A55E-3C4FFA4C0F21}" type="presParOf" srcId="{0E85F5F4-95CF-F542-A3BA-B9F612AFEE69}" destId="{A6449AEE-AD37-1942-99F9-9FB27FEEFB01}" srcOrd="2" destOrd="0" presId="urn:microsoft.com/office/officeart/2005/8/layout/orgChart1"/>
    <dgm:cxn modelId="{954B0E72-D5AA-F54E-B938-14E83B14A750}" type="presParOf" srcId="{C10748F4-063C-B649-91EE-D3D39EF89BC4}" destId="{DE93EE89-B5B8-2547-8663-7A6085A5DA1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772EE-9745-D94F-A7C4-6849E59274B7}" type="doc">
      <dgm:prSet loTypeId="urn:microsoft.com/office/officeart/2008/layout/LinedList" loCatId="" qsTypeId="urn:microsoft.com/office/officeart/2005/8/quickstyle/simple1" qsCatId="simple" csTypeId="urn:microsoft.com/office/officeart/2005/8/colors/accent4_2" csCatId="accent4" phldr="1"/>
      <dgm:spPr/>
      <dgm:t>
        <a:bodyPr/>
        <a:lstStyle/>
        <a:p>
          <a:endParaRPr lang="en-US"/>
        </a:p>
      </dgm:t>
    </dgm:pt>
    <dgm:pt modelId="{8DF19B90-95B7-874E-9B68-C71AC840A984}">
      <dgm:prSet phldrT="[Text]"/>
      <dgm:spPr/>
      <dgm:t>
        <a:bodyPr/>
        <a:lstStyle/>
        <a:p>
          <a:endParaRPr lang="en-US" dirty="0"/>
        </a:p>
      </dgm:t>
    </dgm:pt>
    <dgm:pt modelId="{C59A6888-E757-0F43-9D13-60EFD50CD713}" type="parTrans" cxnId="{E344A3A2-CAF8-FE47-BB26-3E7C4BEEDC5C}">
      <dgm:prSet/>
      <dgm:spPr/>
      <dgm:t>
        <a:bodyPr/>
        <a:lstStyle/>
        <a:p>
          <a:endParaRPr lang="en-US"/>
        </a:p>
      </dgm:t>
    </dgm:pt>
    <dgm:pt modelId="{183D7435-2BC3-6E45-B414-1942C413C107}" type="sibTrans" cxnId="{E344A3A2-CAF8-FE47-BB26-3E7C4BEEDC5C}">
      <dgm:prSet/>
      <dgm:spPr/>
      <dgm:t>
        <a:bodyPr/>
        <a:lstStyle/>
        <a:p>
          <a:endParaRPr lang="en-US"/>
        </a:p>
      </dgm:t>
    </dgm:pt>
    <dgm:pt modelId="{4F455BBA-3917-0642-8631-E73D77EDAD99}">
      <dgm:prSet phldrT="[Text]"/>
      <dgm:spPr/>
      <dgm:t>
        <a:bodyPr/>
        <a:lstStyle/>
        <a:p>
          <a:r>
            <a:rPr lang="en-US" dirty="0" smtClean="0"/>
            <a:t>Impacts Scalability</a:t>
          </a:r>
        </a:p>
        <a:p>
          <a:r>
            <a:rPr lang="en-US" dirty="0" smtClean="0"/>
            <a:t>Impacts Performance</a:t>
          </a:r>
          <a:endParaRPr lang="en-US" dirty="0"/>
        </a:p>
      </dgm:t>
    </dgm:pt>
    <dgm:pt modelId="{980974B6-2E3A-D44C-AB26-7CEBEE96FAB2}" type="parTrans" cxnId="{1308F667-7FDD-0F45-8D91-4C0279163D8F}">
      <dgm:prSet/>
      <dgm:spPr/>
      <dgm:t>
        <a:bodyPr/>
        <a:lstStyle/>
        <a:p>
          <a:endParaRPr lang="en-US"/>
        </a:p>
      </dgm:t>
    </dgm:pt>
    <dgm:pt modelId="{F8BBBE5C-7F31-4046-B781-FAC922CFEC34}" type="sibTrans" cxnId="{1308F667-7FDD-0F45-8D91-4C0279163D8F}">
      <dgm:prSet/>
      <dgm:spPr/>
      <dgm:t>
        <a:bodyPr/>
        <a:lstStyle/>
        <a:p>
          <a:endParaRPr lang="en-US"/>
        </a:p>
      </dgm:t>
    </dgm:pt>
    <dgm:pt modelId="{77BB6028-FCE8-AB4E-B7E4-5942F876B8C2}">
      <dgm:prSet phldrT="[Text]"/>
      <dgm:spPr/>
      <dgm:t>
        <a:bodyPr/>
        <a:lstStyle/>
        <a:p>
          <a:r>
            <a:rPr lang="en-US" dirty="0" smtClean="0"/>
            <a:t>Impacts Protocol Extensibility</a:t>
          </a:r>
        </a:p>
        <a:p>
          <a:r>
            <a:rPr lang="en-US" dirty="0" smtClean="0"/>
            <a:t>Impacts Service Extensibility</a:t>
          </a:r>
        </a:p>
      </dgm:t>
    </dgm:pt>
    <dgm:pt modelId="{53615B00-F00D-2141-96E7-C4865F6C9009}" type="parTrans" cxnId="{D4B85B61-0C19-B246-A52F-9F94E53520BA}">
      <dgm:prSet/>
      <dgm:spPr/>
      <dgm:t>
        <a:bodyPr/>
        <a:lstStyle/>
        <a:p>
          <a:endParaRPr lang="en-US"/>
        </a:p>
      </dgm:t>
    </dgm:pt>
    <dgm:pt modelId="{C0D13D26-7735-9E41-9ED9-B10C19C4E460}" type="sibTrans" cxnId="{D4B85B61-0C19-B246-A52F-9F94E53520BA}">
      <dgm:prSet/>
      <dgm:spPr/>
      <dgm:t>
        <a:bodyPr/>
        <a:lstStyle/>
        <a:p>
          <a:endParaRPr lang="en-US"/>
        </a:p>
      </dgm:t>
    </dgm:pt>
    <dgm:pt modelId="{16CE8BCB-C8CD-2248-B41E-753084A6501F}">
      <dgm:prSet phldrT="[Text]"/>
      <dgm:spPr/>
      <dgm:t>
        <a:bodyPr/>
        <a:lstStyle/>
        <a:p>
          <a:r>
            <a:rPr lang="en-US" dirty="0" smtClean="0"/>
            <a:t>Impacts Deployability</a:t>
          </a:r>
        </a:p>
        <a:p>
          <a:r>
            <a:rPr lang="en-US" dirty="0" smtClean="0"/>
            <a:t>Impacts Fault Tolerance</a:t>
          </a:r>
          <a:endParaRPr lang="en-US" dirty="0"/>
        </a:p>
      </dgm:t>
    </dgm:pt>
    <dgm:pt modelId="{DA680F8A-3BF9-B64A-8E10-66EF1F3BD9C0}" type="parTrans" cxnId="{2C4ECEA4-BD37-6D45-B8ED-6D64D321BFA5}">
      <dgm:prSet/>
      <dgm:spPr/>
      <dgm:t>
        <a:bodyPr/>
        <a:lstStyle/>
        <a:p>
          <a:endParaRPr lang="en-US"/>
        </a:p>
      </dgm:t>
    </dgm:pt>
    <dgm:pt modelId="{FE85EDB8-9015-5A4A-834F-FB1BB1074A72}" type="sibTrans" cxnId="{2C4ECEA4-BD37-6D45-B8ED-6D64D321BFA5}">
      <dgm:prSet/>
      <dgm:spPr/>
      <dgm:t>
        <a:bodyPr/>
        <a:lstStyle/>
        <a:p>
          <a:endParaRPr lang="en-US"/>
        </a:p>
      </dgm:t>
    </dgm:pt>
    <dgm:pt modelId="{82F3594D-5E88-DD45-AB14-FB4EF004EF19}" type="pres">
      <dgm:prSet presAssocID="{319772EE-9745-D94F-A7C4-6849E59274B7}" presName="vert0" presStyleCnt="0">
        <dgm:presLayoutVars>
          <dgm:dir/>
          <dgm:animOne val="branch"/>
          <dgm:animLvl val="lvl"/>
        </dgm:presLayoutVars>
      </dgm:prSet>
      <dgm:spPr/>
      <dgm:t>
        <a:bodyPr/>
        <a:lstStyle/>
        <a:p>
          <a:endParaRPr lang="en-US"/>
        </a:p>
      </dgm:t>
    </dgm:pt>
    <dgm:pt modelId="{A8F98D96-E426-894B-A350-69704258664F}" type="pres">
      <dgm:prSet presAssocID="{8DF19B90-95B7-874E-9B68-C71AC840A984}" presName="thickLine" presStyleLbl="alignNode1" presStyleIdx="0" presStyleCnt="1" custLinFactNeighborY="0"/>
      <dgm:spPr>
        <a:ln>
          <a:noFill/>
        </a:ln>
      </dgm:spPr>
    </dgm:pt>
    <dgm:pt modelId="{E518DD8B-F6D4-5841-95CF-BD867BB9456A}" type="pres">
      <dgm:prSet presAssocID="{8DF19B90-95B7-874E-9B68-C71AC840A984}" presName="horz1" presStyleCnt="0"/>
      <dgm:spPr/>
    </dgm:pt>
    <dgm:pt modelId="{F5B96C74-FED7-9E42-85B1-8957CCB20768}" type="pres">
      <dgm:prSet presAssocID="{8DF19B90-95B7-874E-9B68-C71AC840A984}" presName="tx1" presStyleLbl="revTx" presStyleIdx="0" presStyleCnt="4"/>
      <dgm:spPr/>
      <dgm:t>
        <a:bodyPr/>
        <a:lstStyle/>
        <a:p>
          <a:endParaRPr lang="en-US"/>
        </a:p>
      </dgm:t>
    </dgm:pt>
    <dgm:pt modelId="{9542ED8A-5D7A-8345-AFAF-3C4392951256}" type="pres">
      <dgm:prSet presAssocID="{8DF19B90-95B7-874E-9B68-C71AC840A984}" presName="vert1" presStyleCnt="0"/>
      <dgm:spPr/>
    </dgm:pt>
    <dgm:pt modelId="{9E3D2844-9D67-0446-9BCF-634C7AD8C806}" type="pres">
      <dgm:prSet presAssocID="{4F455BBA-3917-0642-8631-E73D77EDAD99}" presName="vertSpace2a" presStyleCnt="0"/>
      <dgm:spPr/>
    </dgm:pt>
    <dgm:pt modelId="{85DC4879-12AB-7043-B26C-057E07990C5E}" type="pres">
      <dgm:prSet presAssocID="{4F455BBA-3917-0642-8631-E73D77EDAD99}" presName="horz2" presStyleCnt="0"/>
      <dgm:spPr/>
    </dgm:pt>
    <dgm:pt modelId="{A93B1263-0A27-D84A-AF80-F770A49A1137}" type="pres">
      <dgm:prSet presAssocID="{4F455BBA-3917-0642-8631-E73D77EDAD99}" presName="horzSpace2" presStyleCnt="0"/>
      <dgm:spPr/>
    </dgm:pt>
    <dgm:pt modelId="{5469122C-BC6B-CC46-B5A5-4B018B26523D}" type="pres">
      <dgm:prSet presAssocID="{4F455BBA-3917-0642-8631-E73D77EDAD99}" presName="tx2" presStyleLbl="revTx" presStyleIdx="1" presStyleCnt="4"/>
      <dgm:spPr/>
      <dgm:t>
        <a:bodyPr/>
        <a:lstStyle/>
        <a:p>
          <a:endParaRPr lang="en-US"/>
        </a:p>
      </dgm:t>
    </dgm:pt>
    <dgm:pt modelId="{3302DEEB-AF7A-9F4F-A54C-3BEB1217A6F1}" type="pres">
      <dgm:prSet presAssocID="{4F455BBA-3917-0642-8631-E73D77EDAD99}" presName="vert2" presStyleCnt="0"/>
      <dgm:spPr/>
    </dgm:pt>
    <dgm:pt modelId="{530923DB-FFA7-2946-B03F-5A6EF2A16363}" type="pres">
      <dgm:prSet presAssocID="{4F455BBA-3917-0642-8631-E73D77EDAD99}" presName="thinLine2b" presStyleLbl="callout" presStyleIdx="0" presStyleCnt="3"/>
      <dgm:spPr/>
    </dgm:pt>
    <dgm:pt modelId="{43A5F30E-BAD5-DC41-AA71-345A31B1755D}" type="pres">
      <dgm:prSet presAssocID="{4F455BBA-3917-0642-8631-E73D77EDAD99}" presName="vertSpace2b" presStyleCnt="0"/>
      <dgm:spPr/>
    </dgm:pt>
    <dgm:pt modelId="{7FD1F36C-8D99-9A4D-977C-7253B4061637}" type="pres">
      <dgm:prSet presAssocID="{77BB6028-FCE8-AB4E-B7E4-5942F876B8C2}" presName="horz2" presStyleCnt="0"/>
      <dgm:spPr/>
    </dgm:pt>
    <dgm:pt modelId="{F2D2A4E6-6F95-E54C-9FDD-6F1EF9135F5E}" type="pres">
      <dgm:prSet presAssocID="{77BB6028-FCE8-AB4E-B7E4-5942F876B8C2}" presName="horzSpace2" presStyleCnt="0"/>
      <dgm:spPr/>
    </dgm:pt>
    <dgm:pt modelId="{F7C08602-BC53-1649-B517-C3BA82B932EC}" type="pres">
      <dgm:prSet presAssocID="{77BB6028-FCE8-AB4E-B7E4-5942F876B8C2}" presName="tx2" presStyleLbl="revTx" presStyleIdx="2" presStyleCnt="4"/>
      <dgm:spPr/>
      <dgm:t>
        <a:bodyPr/>
        <a:lstStyle/>
        <a:p>
          <a:endParaRPr lang="en-US"/>
        </a:p>
      </dgm:t>
    </dgm:pt>
    <dgm:pt modelId="{D6CCD633-9F4D-C149-A77A-D483140807A1}" type="pres">
      <dgm:prSet presAssocID="{77BB6028-FCE8-AB4E-B7E4-5942F876B8C2}" presName="vert2" presStyleCnt="0"/>
      <dgm:spPr/>
    </dgm:pt>
    <dgm:pt modelId="{582B675E-7842-784D-BA0F-9801EE4AC1A0}" type="pres">
      <dgm:prSet presAssocID="{77BB6028-FCE8-AB4E-B7E4-5942F876B8C2}" presName="thinLine2b" presStyleLbl="callout" presStyleIdx="1" presStyleCnt="3"/>
      <dgm:spPr/>
    </dgm:pt>
    <dgm:pt modelId="{8DAC4D7E-82DF-8746-A57D-119D008FC501}" type="pres">
      <dgm:prSet presAssocID="{77BB6028-FCE8-AB4E-B7E4-5942F876B8C2}" presName="vertSpace2b" presStyleCnt="0"/>
      <dgm:spPr/>
    </dgm:pt>
    <dgm:pt modelId="{2F5A49C5-ECFC-8940-B7DC-F5F5925A9C74}" type="pres">
      <dgm:prSet presAssocID="{16CE8BCB-C8CD-2248-B41E-753084A6501F}" presName="horz2" presStyleCnt="0"/>
      <dgm:spPr/>
    </dgm:pt>
    <dgm:pt modelId="{9F412557-A24E-4641-AC00-1F49D4D35D75}" type="pres">
      <dgm:prSet presAssocID="{16CE8BCB-C8CD-2248-B41E-753084A6501F}" presName="horzSpace2" presStyleCnt="0"/>
      <dgm:spPr/>
    </dgm:pt>
    <dgm:pt modelId="{18FAC3F6-B6AB-104C-8E42-F7571081750A}" type="pres">
      <dgm:prSet presAssocID="{16CE8BCB-C8CD-2248-B41E-753084A6501F}" presName="tx2" presStyleLbl="revTx" presStyleIdx="3" presStyleCnt="4"/>
      <dgm:spPr/>
      <dgm:t>
        <a:bodyPr/>
        <a:lstStyle/>
        <a:p>
          <a:endParaRPr lang="en-US"/>
        </a:p>
      </dgm:t>
    </dgm:pt>
    <dgm:pt modelId="{E82CAD3C-CC97-C849-AB97-6F1B45A3A60D}" type="pres">
      <dgm:prSet presAssocID="{16CE8BCB-C8CD-2248-B41E-753084A6501F}" presName="vert2" presStyleCnt="0"/>
      <dgm:spPr/>
    </dgm:pt>
    <dgm:pt modelId="{E2FBE62B-3206-4040-B896-E10F942785B1}" type="pres">
      <dgm:prSet presAssocID="{16CE8BCB-C8CD-2248-B41E-753084A6501F}" presName="thinLine2b" presStyleLbl="callout" presStyleIdx="2" presStyleCnt="3"/>
      <dgm:spPr/>
    </dgm:pt>
    <dgm:pt modelId="{73D20BBE-7A98-DA43-B81D-EA7FCED8A719}" type="pres">
      <dgm:prSet presAssocID="{16CE8BCB-C8CD-2248-B41E-753084A6501F}" presName="vertSpace2b" presStyleCnt="0"/>
      <dgm:spPr/>
    </dgm:pt>
  </dgm:ptLst>
  <dgm:cxnLst>
    <dgm:cxn modelId="{A2D0B102-A27A-4E41-BB93-ED885DF4F392}" type="presOf" srcId="{16CE8BCB-C8CD-2248-B41E-753084A6501F}" destId="{18FAC3F6-B6AB-104C-8E42-F7571081750A}" srcOrd="0" destOrd="0" presId="urn:microsoft.com/office/officeart/2008/layout/LinedList"/>
    <dgm:cxn modelId="{1308F667-7FDD-0F45-8D91-4C0279163D8F}" srcId="{8DF19B90-95B7-874E-9B68-C71AC840A984}" destId="{4F455BBA-3917-0642-8631-E73D77EDAD99}" srcOrd="0" destOrd="0" parTransId="{980974B6-2E3A-D44C-AB26-7CEBEE96FAB2}" sibTransId="{F8BBBE5C-7F31-4046-B781-FAC922CFEC34}"/>
    <dgm:cxn modelId="{E344A3A2-CAF8-FE47-BB26-3E7C4BEEDC5C}" srcId="{319772EE-9745-D94F-A7C4-6849E59274B7}" destId="{8DF19B90-95B7-874E-9B68-C71AC840A984}" srcOrd="0" destOrd="0" parTransId="{C59A6888-E757-0F43-9D13-60EFD50CD713}" sibTransId="{183D7435-2BC3-6E45-B414-1942C413C107}"/>
    <dgm:cxn modelId="{2C4ECEA4-BD37-6D45-B8ED-6D64D321BFA5}" srcId="{8DF19B90-95B7-874E-9B68-C71AC840A984}" destId="{16CE8BCB-C8CD-2248-B41E-753084A6501F}" srcOrd="2" destOrd="0" parTransId="{DA680F8A-3BF9-B64A-8E10-66EF1F3BD9C0}" sibTransId="{FE85EDB8-9015-5A4A-834F-FB1BB1074A72}"/>
    <dgm:cxn modelId="{69CC6C55-251A-B644-B761-CB73CB447632}" type="presOf" srcId="{8DF19B90-95B7-874E-9B68-C71AC840A984}" destId="{F5B96C74-FED7-9E42-85B1-8957CCB20768}" srcOrd="0" destOrd="0" presId="urn:microsoft.com/office/officeart/2008/layout/LinedList"/>
    <dgm:cxn modelId="{EC77876F-11DA-5E41-9AF0-8C5846492FA6}" type="presOf" srcId="{77BB6028-FCE8-AB4E-B7E4-5942F876B8C2}" destId="{F7C08602-BC53-1649-B517-C3BA82B932EC}" srcOrd="0" destOrd="0" presId="urn:microsoft.com/office/officeart/2008/layout/LinedList"/>
    <dgm:cxn modelId="{A44CFAC5-B41B-DC42-8946-2F73E41C3CB7}" type="presOf" srcId="{4F455BBA-3917-0642-8631-E73D77EDAD99}" destId="{5469122C-BC6B-CC46-B5A5-4B018B26523D}" srcOrd="0" destOrd="0" presId="urn:microsoft.com/office/officeart/2008/layout/LinedList"/>
    <dgm:cxn modelId="{FBA5AAFC-726D-2F42-BEA9-2015E44F6433}" type="presOf" srcId="{319772EE-9745-D94F-A7C4-6849E59274B7}" destId="{82F3594D-5E88-DD45-AB14-FB4EF004EF19}" srcOrd="0" destOrd="0" presId="urn:microsoft.com/office/officeart/2008/layout/LinedList"/>
    <dgm:cxn modelId="{D4B85B61-0C19-B246-A52F-9F94E53520BA}" srcId="{8DF19B90-95B7-874E-9B68-C71AC840A984}" destId="{77BB6028-FCE8-AB4E-B7E4-5942F876B8C2}" srcOrd="1" destOrd="0" parTransId="{53615B00-F00D-2141-96E7-C4865F6C9009}" sibTransId="{C0D13D26-7735-9E41-9ED9-B10C19C4E460}"/>
    <dgm:cxn modelId="{F467E156-7160-3743-BE1C-831B0F24F40D}" type="presParOf" srcId="{82F3594D-5E88-DD45-AB14-FB4EF004EF19}" destId="{A8F98D96-E426-894B-A350-69704258664F}" srcOrd="0" destOrd="0" presId="urn:microsoft.com/office/officeart/2008/layout/LinedList"/>
    <dgm:cxn modelId="{4D294C2A-8D4A-314E-B722-552F327049FF}" type="presParOf" srcId="{82F3594D-5E88-DD45-AB14-FB4EF004EF19}" destId="{E518DD8B-F6D4-5841-95CF-BD867BB9456A}" srcOrd="1" destOrd="0" presId="urn:microsoft.com/office/officeart/2008/layout/LinedList"/>
    <dgm:cxn modelId="{BA7E54C5-0B51-B344-B0E8-3EA584C78C93}" type="presParOf" srcId="{E518DD8B-F6D4-5841-95CF-BD867BB9456A}" destId="{F5B96C74-FED7-9E42-85B1-8957CCB20768}" srcOrd="0" destOrd="0" presId="urn:microsoft.com/office/officeart/2008/layout/LinedList"/>
    <dgm:cxn modelId="{981CB6CF-8A8E-F14A-9741-6F5A64EAB687}" type="presParOf" srcId="{E518DD8B-F6D4-5841-95CF-BD867BB9456A}" destId="{9542ED8A-5D7A-8345-AFAF-3C4392951256}" srcOrd="1" destOrd="0" presId="urn:microsoft.com/office/officeart/2008/layout/LinedList"/>
    <dgm:cxn modelId="{2B563975-CECA-6346-8BB0-F8FD3A4DB320}" type="presParOf" srcId="{9542ED8A-5D7A-8345-AFAF-3C4392951256}" destId="{9E3D2844-9D67-0446-9BCF-634C7AD8C806}" srcOrd="0" destOrd="0" presId="urn:microsoft.com/office/officeart/2008/layout/LinedList"/>
    <dgm:cxn modelId="{25EF447B-B18B-5C4E-B8E0-A480C210B9E8}" type="presParOf" srcId="{9542ED8A-5D7A-8345-AFAF-3C4392951256}" destId="{85DC4879-12AB-7043-B26C-057E07990C5E}" srcOrd="1" destOrd="0" presId="urn:microsoft.com/office/officeart/2008/layout/LinedList"/>
    <dgm:cxn modelId="{261D555A-1FF3-5D4C-8879-9ACC906EA30A}" type="presParOf" srcId="{85DC4879-12AB-7043-B26C-057E07990C5E}" destId="{A93B1263-0A27-D84A-AF80-F770A49A1137}" srcOrd="0" destOrd="0" presId="urn:microsoft.com/office/officeart/2008/layout/LinedList"/>
    <dgm:cxn modelId="{644A3CB2-BE4D-214E-8C1B-1C188E2C8DC8}" type="presParOf" srcId="{85DC4879-12AB-7043-B26C-057E07990C5E}" destId="{5469122C-BC6B-CC46-B5A5-4B018B26523D}" srcOrd="1" destOrd="0" presId="urn:microsoft.com/office/officeart/2008/layout/LinedList"/>
    <dgm:cxn modelId="{87F806B4-8CC8-644E-9460-27AE5E3B5671}" type="presParOf" srcId="{85DC4879-12AB-7043-B26C-057E07990C5E}" destId="{3302DEEB-AF7A-9F4F-A54C-3BEB1217A6F1}" srcOrd="2" destOrd="0" presId="urn:microsoft.com/office/officeart/2008/layout/LinedList"/>
    <dgm:cxn modelId="{A245B804-8706-A949-9E60-D046E63EC7F6}" type="presParOf" srcId="{9542ED8A-5D7A-8345-AFAF-3C4392951256}" destId="{530923DB-FFA7-2946-B03F-5A6EF2A16363}" srcOrd="2" destOrd="0" presId="urn:microsoft.com/office/officeart/2008/layout/LinedList"/>
    <dgm:cxn modelId="{370A93AB-9C0A-B040-B977-34463E4BDFB4}" type="presParOf" srcId="{9542ED8A-5D7A-8345-AFAF-3C4392951256}" destId="{43A5F30E-BAD5-DC41-AA71-345A31B1755D}" srcOrd="3" destOrd="0" presId="urn:microsoft.com/office/officeart/2008/layout/LinedList"/>
    <dgm:cxn modelId="{F41294FF-E807-6A46-974B-9555137BBB07}" type="presParOf" srcId="{9542ED8A-5D7A-8345-AFAF-3C4392951256}" destId="{7FD1F36C-8D99-9A4D-977C-7253B4061637}" srcOrd="4" destOrd="0" presId="urn:microsoft.com/office/officeart/2008/layout/LinedList"/>
    <dgm:cxn modelId="{3240A165-49A5-F84C-BB86-E78A53E235E0}" type="presParOf" srcId="{7FD1F36C-8D99-9A4D-977C-7253B4061637}" destId="{F2D2A4E6-6F95-E54C-9FDD-6F1EF9135F5E}" srcOrd="0" destOrd="0" presId="urn:microsoft.com/office/officeart/2008/layout/LinedList"/>
    <dgm:cxn modelId="{399EDD92-0044-5347-8BAA-CCAE427A6D6C}" type="presParOf" srcId="{7FD1F36C-8D99-9A4D-977C-7253B4061637}" destId="{F7C08602-BC53-1649-B517-C3BA82B932EC}" srcOrd="1" destOrd="0" presId="urn:microsoft.com/office/officeart/2008/layout/LinedList"/>
    <dgm:cxn modelId="{6A5E6644-261A-AC4E-9692-C76F7EFDCD38}" type="presParOf" srcId="{7FD1F36C-8D99-9A4D-977C-7253B4061637}" destId="{D6CCD633-9F4D-C149-A77A-D483140807A1}" srcOrd="2" destOrd="0" presId="urn:microsoft.com/office/officeart/2008/layout/LinedList"/>
    <dgm:cxn modelId="{2E45F5D8-F11D-324D-8FB3-12338F095371}" type="presParOf" srcId="{9542ED8A-5D7A-8345-AFAF-3C4392951256}" destId="{582B675E-7842-784D-BA0F-9801EE4AC1A0}" srcOrd="5" destOrd="0" presId="urn:microsoft.com/office/officeart/2008/layout/LinedList"/>
    <dgm:cxn modelId="{28DBFA34-E397-0845-9339-1950D2E46BBF}" type="presParOf" srcId="{9542ED8A-5D7A-8345-AFAF-3C4392951256}" destId="{8DAC4D7E-82DF-8746-A57D-119D008FC501}" srcOrd="6" destOrd="0" presId="urn:microsoft.com/office/officeart/2008/layout/LinedList"/>
    <dgm:cxn modelId="{12D6AFA5-24D0-104E-B58E-28AE286BC906}" type="presParOf" srcId="{9542ED8A-5D7A-8345-AFAF-3C4392951256}" destId="{2F5A49C5-ECFC-8940-B7DC-F5F5925A9C74}" srcOrd="7" destOrd="0" presId="urn:microsoft.com/office/officeart/2008/layout/LinedList"/>
    <dgm:cxn modelId="{CE26CC19-EC49-014A-A986-FB5526FA89D9}" type="presParOf" srcId="{2F5A49C5-ECFC-8940-B7DC-F5F5925A9C74}" destId="{9F412557-A24E-4641-AC00-1F49D4D35D75}" srcOrd="0" destOrd="0" presId="urn:microsoft.com/office/officeart/2008/layout/LinedList"/>
    <dgm:cxn modelId="{C4D66FCC-EAB8-A146-9C50-0928B3C6B884}" type="presParOf" srcId="{2F5A49C5-ECFC-8940-B7DC-F5F5925A9C74}" destId="{18FAC3F6-B6AB-104C-8E42-F7571081750A}" srcOrd="1" destOrd="0" presId="urn:microsoft.com/office/officeart/2008/layout/LinedList"/>
    <dgm:cxn modelId="{F50D8C84-D37A-4246-BB22-04FED68B17B8}" type="presParOf" srcId="{2F5A49C5-ECFC-8940-B7DC-F5F5925A9C74}" destId="{E82CAD3C-CC97-C849-AB97-6F1B45A3A60D}" srcOrd="2" destOrd="0" presId="urn:microsoft.com/office/officeart/2008/layout/LinedList"/>
    <dgm:cxn modelId="{6CF43559-86F9-374F-B394-978F4B7D0A08}" type="presParOf" srcId="{9542ED8A-5D7A-8345-AFAF-3C4392951256}" destId="{E2FBE62B-3206-4040-B896-E10F942785B1}" srcOrd="8" destOrd="0" presId="urn:microsoft.com/office/officeart/2008/layout/LinedList"/>
    <dgm:cxn modelId="{62389854-FB85-5F42-B9A8-D3B27D5F44E5}" type="presParOf" srcId="{9542ED8A-5D7A-8345-AFAF-3C4392951256}" destId="{73D20BBE-7A98-DA43-B81D-EA7FCED8A719}"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25FF63-301B-6547-A4D8-064F7D9EFBD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30206A9E-59D8-E441-BE2F-CDADF7B98BD7}">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Design</a:t>
          </a:r>
          <a:endParaRPr lang="en-US" sz="2000" dirty="0"/>
        </a:p>
      </dgm:t>
    </dgm:pt>
    <dgm:pt modelId="{A4623C77-8FFA-B54B-A260-CF70A64D13AA}" type="parTrans" cxnId="{3D4C689A-02D5-514D-8D44-41C68C87AEF7}">
      <dgm:prSet/>
      <dgm:spPr/>
      <dgm:t>
        <a:bodyPr/>
        <a:lstStyle/>
        <a:p>
          <a:endParaRPr lang="en-US"/>
        </a:p>
      </dgm:t>
    </dgm:pt>
    <dgm:pt modelId="{C1DE5E88-9446-A746-8385-B180A46541FF}" type="sibTrans" cxnId="{3D4C689A-02D5-514D-8D44-41C68C87AEF7}">
      <dgm:prSet/>
      <dgm:spPr/>
      <dgm:t>
        <a:bodyPr/>
        <a:lstStyle/>
        <a:p>
          <a:endParaRPr lang="en-US"/>
        </a:p>
      </dgm:t>
    </dgm:pt>
    <dgm:pt modelId="{55EECA56-04A1-F548-B59F-438DC48CD794}">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Peer Review</a:t>
          </a:r>
          <a:endParaRPr lang="en-US" sz="2000" dirty="0"/>
        </a:p>
      </dgm:t>
    </dgm:pt>
    <dgm:pt modelId="{276D6226-D4DE-1942-BE43-D071832E2828}" type="parTrans" cxnId="{BEA482B5-85A3-D64F-8291-15835DB0D45A}">
      <dgm:prSet/>
      <dgm:spPr/>
      <dgm:t>
        <a:bodyPr/>
        <a:lstStyle/>
        <a:p>
          <a:endParaRPr lang="en-US"/>
        </a:p>
      </dgm:t>
    </dgm:pt>
    <dgm:pt modelId="{CFDD0B35-9BAC-1844-AFDF-FF01335C3FC1}" type="sibTrans" cxnId="{BEA482B5-85A3-D64F-8291-15835DB0D45A}">
      <dgm:prSet/>
      <dgm:spPr/>
      <dgm:t>
        <a:bodyPr/>
        <a:lstStyle/>
        <a:p>
          <a:endParaRPr lang="en-US"/>
        </a:p>
      </dgm:t>
    </dgm:pt>
    <dgm:pt modelId="{DF33F2D1-8DD9-6141-84D5-FE9639390A53}">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Client Feedback</a:t>
          </a:r>
          <a:endParaRPr lang="en-US" sz="2000" dirty="0"/>
        </a:p>
      </dgm:t>
    </dgm:pt>
    <dgm:pt modelId="{36B1A0B8-D9A7-1A47-A929-83F07FF63CC8}" type="parTrans" cxnId="{D7420F3F-BCE9-BA43-8C01-D1B04623F3ED}">
      <dgm:prSet/>
      <dgm:spPr/>
      <dgm:t>
        <a:bodyPr/>
        <a:lstStyle/>
        <a:p>
          <a:endParaRPr lang="en-US"/>
        </a:p>
      </dgm:t>
    </dgm:pt>
    <dgm:pt modelId="{484F77DA-A4BB-794F-BDCA-BBB73DF3EE2A}" type="sibTrans" cxnId="{D7420F3F-BCE9-BA43-8C01-D1B04623F3ED}">
      <dgm:prSet/>
      <dgm:spPr/>
      <dgm:t>
        <a:bodyPr/>
        <a:lstStyle/>
        <a:p>
          <a:endParaRPr lang="en-US"/>
        </a:p>
      </dgm:t>
    </dgm:pt>
    <dgm:pt modelId="{242C2A9C-ED26-B742-9A25-4184E4EE1AF7}">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Architecture Design Evaluation Workshop</a:t>
          </a:r>
          <a:endParaRPr lang="en-US" sz="2000" dirty="0"/>
        </a:p>
      </dgm:t>
    </dgm:pt>
    <dgm:pt modelId="{3335C1C1-9ED4-0B4A-8F10-1675E8264A84}" type="parTrans" cxnId="{B9CE48EE-9F65-DA46-93FA-C3D86263AF65}">
      <dgm:prSet/>
      <dgm:spPr/>
      <dgm:t>
        <a:bodyPr/>
        <a:lstStyle/>
        <a:p>
          <a:endParaRPr lang="en-US"/>
        </a:p>
      </dgm:t>
    </dgm:pt>
    <dgm:pt modelId="{0B46668B-5D47-104C-B2B3-82148E578E3D}" type="sibTrans" cxnId="{B9CE48EE-9F65-DA46-93FA-C3D86263AF65}">
      <dgm:prSet/>
      <dgm:spPr/>
      <dgm:t>
        <a:bodyPr/>
        <a:lstStyle/>
        <a:p>
          <a:endParaRPr lang="en-US"/>
        </a:p>
      </dgm:t>
    </dgm:pt>
    <dgm:pt modelId="{56163368-95F6-9443-BA77-6D69A2252BE9}">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Documentation and Issue Analysis</a:t>
          </a:r>
          <a:endParaRPr lang="en-US" sz="2000" dirty="0"/>
        </a:p>
      </dgm:t>
    </dgm:pt>
    <dgm:pt modelId="{C860FFD6-F047-4246-AF97-DB9267151EA0}" type="parTrans" cxnId="{9B90811E-BC92-F64D-8A47-05CEAF620CBF}">
      <dgm:prSet/>
      <dgm:spPr/>
      <dgm:t>
        <a:bodyPr/>
        <a:lstStyle/>
        <a:p>
          <a:endParaRPr lang="en-US"/>
        </a:p>
      </dgm:t>
    </dgm:pt>
    <dgm:pt modelId="{3C867F24-34D4-784C-A95D-730BD4C8DA48}" type="sibTrans" cxnId="{9B90811E-BC92-F64D-8A47-05CEAF620CBF}">
      <dgm:prSet/>
      <dgm:spPr/>
      <dgm:t>
        <a:bodyPr/>
        <a:lstStyle/>
        <a:p>
          <a:endParaRPr lang="en-US"/>
        </a:p>
      </dgm:t>
    </dgm:pt>
    <dgm:pt modelId="{E1CCE141-0AD4-7C43-B668-DBC615F5A676}" type="pres">
      <dgm:prSet presAssocID="{9E25FF63-301B-6547-A4D8-064F7D9EFBDA}" presName="rootnode" presStyleCnt="0">
        <dgm:presLayoutVars>
          <dgm:chMax/>
          <dgm:chPref/>
          <dgm:dir/>
          <dgm:animLvl val="lvl"/>
        </dgm:presLayoutVars>
      </dgm:prSet>
      <dgm:spPr/>
      <dgm:t>
        <a:bodyPr/>
        <a:lstStyle/>
        <a:p>
          <a:endParaRPr lang="en-US"/>
        </a:p>
      </dgm:t>
    </dgm:pt>
    <dgm:pt modelId="{35BF4045-25C4-1442-8D6C-9AED7E4EFD99}" type="pres">
      <dgm:prSet presAssocID="{30206A9E-59D8-E441-BE2F-CDADF7B98BD7}" presName="composite" presStyleCnt="0"/>
      <dgm:spPr/>
      <dgm:t>
        <a:bodyPr/>
        <a:lstStyle/>
        <a:p>
          <a:endParaRPr lang="en-US"/>
        </a:p>
      </dgm:t>
    </dgm:pt>
    <dgm:pt modelId="{0D13EA93-3864-8B4A-A7E9-23853F77952B}" type="pres">
      <dgm:prSet presAssocID="{30206A9E-59D8-E441-BE2F-CDADF7B98BD7}" presName="bentUpArrow1" presStyleLbl="alignImgPlace1" presStyleIdx="0"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9AE296F7-D23D-4F42-85BB-AD914D56A8F1}" type="pres">
      <dgm:prSet presAssocID="{30206A9E-59D8-E441-BE2F-CDADF7B98BD7}" presName="ParentText" presStyleLbl="node1" presStyleIdx="0" presStyleCnt="5" custScaleX="221093" custLinFactNeighborX="-24388" custLinFactNeighborY="6903">
        <dgm:presLayoutVars>
          <dgm:chMax val="1"/>
          <dgm:chPref val="1"/>
          <dgm:bulletEnabled val="1"/>
        </dgm:presLayoutVars>
      </dgm:prSet>
      <dgm:spPr/>
      <dgm:t>
        <a:bodyPr/>
        <a:lstStyle/>
        <a:p>
          <a:endParaRPr lang="en-US"/>
        </a:p>
      </dgm:t>
    </dgm:pt>
    <dgm:pt modelId="{56A43BDD-D6BA-3D4C-AEBB-BFA89302826C}" type="pres">
      <dgm:prSet presAssocID="{30206A9E-59D8-E441-BE2F-CDADF7B98BD7}" presName="ChildText" presStyleLbl="revTx" presStyleIdx="0" presStyleCnt="4" custLinFactNeighborX="-64561">
        <dgm:presLayoutVars>
          <dgm:chMax val="0"/>
          <dgm:chPref val="0"/>
          <dgm:bulletEnabled val="1"/>
        </dgm:presLayoutVars>
      </dgm:prSet>
      <dgm:spPr/>
      <dgm:t>
        <a:bodyPr/>
        <a:lstStyle/>
        <a:p>
          <a:endParaRPr lang="en-US"/>
        </a:p>
      </dgm:t>
    </dgm:pt>
    <dgm:pt modelId="{08F980E2-D818-A44E-8BA2-DB299AABA32A}" type="pres">
      <dgm:prSet presAssocID="{C1DE5E88-9446-A746-8385-B180A46541FF}" presName="sibTrans" presStyleCnt="0"/>
      <dgm:spPr/>
      <dgm:t>
        <a:bodyPr/>
        <a:lstStyle/>
        <a:p>
          <a:endParaRPr lang="en-US"/>
        </a:p>
      </dgm:t>
    </dgm:pt>
    <dgm:pt modelId="{6E6CD6FD-6280-1245-B08F-C3A9B5B43C36}" type="pres">
      <dgm:prSet presAssocID="{55EECA56-04A1-F548-B59F-438DC48CD794}" presName="composite" presStyleCnt="0"/>
      <dgm:spPr/>
      <dgm:t>
        <a:bodyPr/>
        <a:lstStyle/>
        <a:p>
          <a:endParaRPr lang="en-US"/>
        </a:p>
      </dgm:t>
    </dgm:pt>
    <dgm:pt modelId="{E2F59A9F-8858-C34A-BEC7-0182BBF23228}" type="pres">
      <dgm:prSet presAssocID="{55EECA56-04A1-F548-B59F-438DC48CD794}" presName="bentUpArrow1" presStyleLbl="alignImgPlace1" presStyleIdx="1"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1070F85-119A-7D46-9137-9153988A77B7}" type="pres">
      <dgm:prSet presAssocID="{55EECA56-04A1-F548-B59F-438DC48CD794}" presName="ParentText" presStyleLbl="node1" presStyleIdx="1" presStyleCnt="5" custScaleX="207676" custLinFactNeighborX="-15711">
        <dgm:presLayoutVars>
          <dgm:chMax val="1"/>
          <dgm:chPref val="1"/>
          <dgm:bulletEnabled val="1"/>
        </dgm:presLayoutVars>
      </dgm:prSet>
      <dgm:spPr/>
      <dgm:t>
        <a:bodyPr/>
        <a:lstStyle/>
        <a:p>
          <a:endParaRPr lang="en-US"/>
        </a:p>
      </dgm:t>
    </dgm:pt>
    <dgm:pt modelId="{AE5A0C35-4BA2-264A-8365-91D806D20BC3}" type="pres">
      <dgm:prSet presAssocID="{55EECA56-04A1-F548-B59F-438DC48CD794}" presName="ChildText" presStyleLbl="revTx" presStyleIdx="1" presStyleCnt="4" custLinFactNeighborX="-64561">
        <dgm:presLayoutVars>
          <dgm:chMax val="0"/>
          <dgm:chPref val="0"/>
          <dgm:bulletEnabled val="1"/>
        </dgm:presLayoutVars>
      </dgm:prSet>
      <dgm:spPr/>
      <dgm:t>
        <a:bodyPr/>
        <a:lstStyle/>
        <a:p>
          <a:endParaRPr lang="en-US"/>
        </a:p>
      </dgm:t>
    </dgm:pt>
    <dgm:pt modelId="{688491AB-24BC-254E-AD2E-E7034218592F}" type="pres">
      <dgm:prSet presAssocID="{CFDD0B35-9BAC-1844-AFDF-FF01335C3FC1}" presName="sibTrans" presStyleCnt="0"/>
      <dgm:spPr/>
      <dgm:t>
        <a:bodyPr/>
        <a:lstStyle/>
        <a:p>
          <a:endParaRPr lang="en-US"/>
        </a:p>
      </dgm:t>
    </dgm:pt>
    <dgm:pt modelId="{E4378BE8-4F54-694D-8486-17E2EF8C17AC}" type="pres">
      <dgm:prSet presAssocID="{DF33F2D1-8DD9-6141-84D5-FE9639390A53}" presName="composite" presStyleCnt="0"/>
      <dgm:spPr/>
      <dgm:t>
        <a:bodyPr/>
        <a:lstStyle/>
        <a:p>
          <a:endParaRPr lang="en-US"/>
        </a:p>
      </dgm:t>
    </dgm:pt>
    <dgm:pt modelId="{712EFE8C-B926-9B47-BFA8-E01016100C37}" type="pres">
      <dgm:prSet presAssocID="{DF33F2D1-8DD9-6141-84D5-FE9639390A53}" presName="bentUpArrow1" presStyleLbl="alignImgPlace1" presStyleIdx="2"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F76B6D5-E1C7-3B4F-9431-47E5309B9AB7}" type="pres">
      <dgm:prSet presAssocID="{DF33F2D1-8DD9-6141-84D5-FE9639390A53}" presName="ParentText" presStyleLbl="node1" presStyleIdx="2" presStyleCnt="5" custScaleX="204799" custLinFactNeighborX="-21335">
        <dgm:presLayoutVars>
          <dgm:chMax val="1"/>
          <dgm:chPref val="1"/>
          <dgm:bulletEnabled val="1"/>
        </dgm:presLayoutVars>
      </dgm:prSet>
      <dgm:spPr/>
      <dgm:t>
        <a:bodyPr/>
        <a:lstStyle/>
        <a:p>
          <a:endParaRPr lang="en-US"/>
        </a:p>
      </dgm:t>
    </dgm:pt>
    <dgm:pt modelId="{D8831A77-18C4-AD49-BF37-5938797CEA7B}" type="pres">
      <dgm:prSet presAssocID="{DF33F2D1-8DD9-6141-84D5-FE9639390A53}" presName="ChildText" presStyleLbl="revTx" presStyleIdx="2" presStyleCnt="4" custLinFactNeighborX="-64561">
        <dgm:presLayoutVars>
          <dgm:chMax val="0"/>
          <dgm:chPref val="0"/>
          <dgm:bulletEnabled val="1"/>
        </dgm:presLayoutVars>
      </dgm:prSet>
      <dgm:spPr/>
      <dgm:t>
        <a:bodyPr/>
        <a:lstStyle/>
        <a:p>
          <a:endParaRPr lang="en-US"/>
        </a:p>
      </dgm:t>
    </dgm:pt>
    <dgm:pt modelId="{C19001CF-E13C-334E-B207-EDDB647C6C95}" type="pres">
      <dgm:prSet presAssocID="{484F77DA-A4BB-794F-BDCA-BBB73DF3EE2A}" presName="sibTrans" presStyleCnt="0"/>
      <dgm:spPr/>
      <dgm:t>
        <a:bodyPr/>
        <a:lstStyle/>
        <a:p>
          <a:endParaRPr lang="en-US"/>
        </a:p>
      </dgm:t>
    </dgm:pt>
    <dgm:pt modelId="{651A8C13-9EC4-684D-9504-D5378CD6291D}" type="pres">
      <dgm:prSet presAssocID="{242C2A9C-ED26-B742-9A25-4184E4EE1AF7}" presName="composite" presStyleCnt="0"/>
      <dgm:spPr/>
      <dgm:t>
        <a:bodyPr/>
        <a:lstStyle/>
        <a:p>
          <a:endParaRPr lang="en-US"/>
        </a:p>
      </dgm:t>
    </dgm:pt>
    <dgm:pt modelId="{E4EFDF6A-E1FC-7040-9C57-B0B0227AF591}" type="pres">
      <dgm:prSet presAssocID="{242C2A9C-ED26-B742-9A25-4184E4EE1AF7}" presName="bentUpArrow1" presStyleLbl="alignImgPlace1" presStyleIdx="3" presStyleCnt="4">
        <dgm:style>
          <a:lnRef idx="1">
            <a:schemeClr val="accent2"/>
          </a:lnRef>
          <a:fillRef idx="2">
            <a:schemeClr val="accent2"/>
          </a:fillRef>
          <a:effectRef idx="1">
            <a:schemeClr val="accent2"/>
          </a:effectRef>
          <a:fontRef idx="minor">
            <a:schemeClr val="dk1"/>
          </a:fontRef>
        </dgm:style>
      </dgm:prSet>
      <dgm:spPr/>
      <dgm:t>
        <a:bodyPr/>
        <a:lstStyle/>
        <a:p>
          <a:endParaRPr lang="en-US"/>
        </a:p>
      </dgm:t>
    </dgm:pt>
    <dgm:pt modelId="{342E038E-440B-7143-979C-D316607780DD}" type="pres">
      <dgm:prSet presAssocID="{242C2A9C-ED26-B742-9A25-4184E4EE1AF7}" presName="ParentText" presStyleLbl="node1" presStyleIdx="3" presStyleCnt="5" custScaleX="227208" custLinFactNeighborX="-22367">
        <dgm:presLayoutVars>
          <dgm:chMax val="1"/>
          <dgm:chPref val="1"/>
          <dgm:bulletEnabled val="1"/>
        </dgm:presLayoutVars>
      </dgm:prSet>
      <dgm:spPr/>
      <dgm:t>
        <a:bodyPr/>
        <a:lstStyle/>
        <a:p>
          <a:endParaRPr lang="en-US"/>
        </a:p>
      </dgm:t>
    </dgm:pt>
    <dgm:pt modelId="{CA2363BB-1962-A64A-95F6-CF321331CB9F}" type="pres">
      <dgm:prSet presAssocID="{242C2A9C-ED26-B742-9A25-4184E4EE1AF7}" presName="ChildText" presStyleLbl="revTx" presStyleIdx="3" presStyleCnt="4">
        <dgm:presLayoutVars>
          <dgm:chMax val="0"/>
          <dgm:chPref val="0"/>
          <dgm:bulletEnabled val="1"/>
        </dgm:presLayoutVars>
      </dgm:prSet>
      <dgm:spPr/>
      <dgm:t>
        <a:bodyPr/>
        <a:lstStyle/>
        <a:p>
          <a:endParaRPr lang="en-US"/>
        </a:p>
      </dgm:t>
    </dgm:pt>
    <dgm:pt modelId="{C05C2FD3-0166-2241-B125-773BCA424254}" type="pres">
      <dgm:prSet presAssocID="{0B46668B-5D47-104C-B2B3-82148E578E3D}" presName="sibTrans" presStyleCnt="0"/>
      <dgm:spPr/>
      <dgm:t>
        <a:bodyPr/>
        <a:lstStyle/>
        <a:p>
          <a:endParaRPr lang="en-US"/>
        </a:p>
      </dgm:t>
    </dgm:pt>
    <dgm:pt modelId="{B8A6F105-7850-2646-94C0-387C1054E0E3}" type="pres">
      <dgm:prSet presAssocID="{56163368-95F6-9443-BA77-6D69A2252BE9}" presName="composite" presStyleCnt="0"/>
      <dgm:spPr/>
      <dgm:t>
        <a:bodyPr/>
        <a:lstStyle/>
        <a:p>
          <a:endParaRPr lang="en-US"/>
        </a:p>
      </dgm:t>
    </dgm:pt>
    <dgm:pt modelId="{543400E1-ABE9-1D49-8FD7-5EE46AA7A82C}" type="pres">
      <dgm:prSet presAssocID="{56163368-95F6-9443-BA77-6D69A2252BE9}" presName="ParentText" presStyleLbl="node1" presStyleIdx="4" presStyleCnt="5" custScaleX="198698" custLinFactNeighborX="33869">
        <dgm:presLayoutVars>
          <dgm:chMax val="1"/>
          <dgm:chPref val="1"/>
          <dgm:bulletEnabled val="1"/>
        </dgm:presLayoutVars>
      </dgm:prSet>
      <dgm:spPr/>
      <dgm:t>
        <a:bodyPr/>
        <a:lstStyle/>
        <a:p>
          <a:endParaRPr lang="en-US"/>
        </a:p>
      </dgm:t>
    </dgm:pt>
  </dgm:ptLst>
  <dgm:cxnLst>
    <dgm:cxn modelId="{BEA482B5-85A3-D64F-8291-15835DB0D45A}" srcId="{9E25FF63-301B-6547-A4D8-064F7D9EFBDA}" destId="{55EECA56-04A1-F548-B59F-438DC48CD794}" srcOrd="1" destOrd="0" parTransId="{276D6226-D4DE-1942-BE43-D071832E2828}" sibTransId="{CFDD0B35-9BAC-1844-AFDF-FF01335C3FC1}"/>
    <dgm:cxn modelId="{DE4A444D-764B-564D-8431-4CF005D80741}" type="presOf" srcId="{55EECA56-04A1-F548-B59F-438DC48CD794}" destId="{41070F85-119A-7D46-9137-9153988A77B7}" srcOrd="0" destOrd="0" presId="urn:microsoft.com/office/officeart/2005/8/layout/StepDownProcess"/>
    <dgm:cxn modelId="{9B90811E-BC92-F64D-8A47-05CEAF620CBF}" srcId="{9E25FF63-301B-6547-A4D8-064F7D9EFBDA}" destId="{56163368-95F6-9443-BA77-6D69A2252BE9}" srcOrd="4" destOrd="0" parTransId="{C860FFD6-F047-4246-AF97-DB9267151EA0}" sibTransId="{3C867F24-34D4-784C-A95D-730BD4C8DA48}"/>
    <dgm:cxn modelId="{E1C7123F-2D80-A048-8A3F-4D1F16392275}" type="presOf" srcId="{30206A9E-59D8-E441-BE2F-CDADF7B98BD7}" destId="{9AE296F7-D23D-4F42-85BB-AD914D56A8F1}" srcOrd="0" destOrd="0" presId="urn:microsoft.com/office/officeart/2005/8/layout/StepDownProcess"/>
    <dgm:cxn modelId="{67F053D9-7E02-094C-8504-664727C8D77C}" type="presOf" srcId="{9E25FF63-301B-6547-A4D8-064F7D9EFBDA}" destId="{E1CCE141-0AD4-7C43-B668-DBC615F5A676}" srcOrd="0" destOrd="0" presId="urn:microsoft.com/office/officeart/2005/8/layout/StepDownProcess"/>
    <dgm:cxn modelId="{AEB06E96-700B-F34E-A2CF-F2A2ABDA754B}" type="presOf" srcId="{56163368-95F6-9443-BA77-6D69A2252BE9}" destId="{543400E1-ABE9-1D49-8FD7-5EE46AA7A82C}" srcOrd="0" destOrd="0" presId="urn:microsoft.com/office/officeart/2005/8/layout/StepDownProcess"/>
    <dgm:cxn modelId="{3D4C689A-02D5-514D-8D44-41C68C87AEF7}" srcId="{9E25FF63-301B-6547-A4D8-064F7D9EFBDA}" destId="{30206A9E-59D8-E441-BE2F-CDADF7B98BD7}" srcOrd="0" destOrd="0" parTransId="{A4623C77-8FFA-B54B-A260-CF70A64D13AA}" sibTransId="{C1DE5E88-9446-A746-8385-B180A46541FF}"/>
    <dgm:cxn modelId="{B4F902AA-B5AF-9F43-9C04-6F92DC9BB737}" type="presOf" srcId="{DF33F2D1-8DD9-6141-84D5-FE9639390A53}" destId="{8F76B6D5-E1C7-3B4F-9431-47E5309B9AB7}" srcOrd="0" destOrd="0" presId="urn:microsoft.com/office/officeart/2005/8/layout/StepDownProcess"/>
    <dgm:cxn modelId="{EB16A60B-E529-D346-B05D-0B47359354DC}" type="presOf" srcId="{242C2A9C-ED26-B742-9A25-4184E4EE1AF7}" destId="{342E038E-440B-7143-979C-D316607780DD}" srcOrd="0" destOrd="0" presId="urn:microsoft.com/office/officeart/2005/8/layout/StepDownProcess"/>
    <dgm:cxn modelId="{D7420F3F-BCE9-BA43-8C01-D1B04623F3ED}" srcId="{9E25FF63-301B-6547-A4D8-064F7D9EFBDA}" destId="{DF33F2D1-8DD9-6141-84D5-FE9639390A53}" srcOrd="2" destOrd="0" parTransId="{36B1A0B8-D9A7-1A47-A929-83F07FF63CC8}" sibTransId="{484F77DA-A4BB-794F-BDCA-BBB73DF3EE2A}"/>
    <dgm:cxn modelId="{B9CE48EE-9F65-DA46-93FA-C3D86263AF65}" srcId="{9E25FF63-301B-6547-A4D8-064F7D9EFBDA}" destId="{242C2A9C-ED26-B742-9A25-4184E4EE1AF7}" srcOrd="3" destOrd="0" parTransId="{3335C1C1-9ED4-0B4A-8F10-1675E8264A84}" sibTransId="{0B46668B-5D47-104C-B2B3-82148E578E3D}"/>
    <dgm:cxn modelId="{216B2593-2757-5D48-9AB1-50E583375A57}" type="presParOf" srcId="{E1CCE141-0AD4-7C43-B668-DBC615F5A676}" destId="{35BF4045-25C4-1442-8D6C-9AED7E4EFD99}" srcOrd="0" destOrd="0" presId="urn:microsoft.com/office/officeart/2005/8/layout/StepDownProcess"/>
    <dgm:cxn modelId="{3C0E4352-7312-084A-8AF8-6F1670BFAD70}" type="presParOf" srcId="{35BF4045-25C4-1442-8D6C-9AED7E4EFD99}" destId="{0D13EA93-3864-8B4A-A7E9-23853F77952B}" srcOrd="0" destOrd="0" presId="urn:microsoft.com/office/officeart/2005/8/layout/StepDownProcess"/>
    <dgm:cxn modelId="{BA9E323F-9B8B-2343-8A10-530B7AD67067}" type="presParOf" srcId="{35BF4045-25C4-1442-8D6C-9AED7E4EFD99}" destId="{9AE296F7-D23D-4F42-85BB-AD914D56A8F1}" srcOrd="1" destOrd="0" presId="urn:microsoft.com/office/officeart/2005/8/layout/StepDownProcess"/>
    <dgm:cxn modelId="{55339FD7-CF02-134B-9A44-9E72FD83252C}" type="presParOf" srcId="{35BF4045-25C4-1442-8D6C-9AED7E4EFD99}" destId="{56A43BDD-D6BA-3D4C-AEBB-BFA89302826C}" srcOrd="2" destOrd="0" presId="urn:microsoft.com/office/officeart/2005/8/layout/StepDownProcess"/>
    <dgm:cxn modelId="{789A95AB-D9D5-1141-8380-C8337AC1A26F}" type="presParOf" srcId="{E1CCE141-0AD4-7C43-B668-DBC615F5A676}" destId="{08F980E2-D818-A44E-8BA2-DB299AABA32A}" srcOrd="1" destOrd="0" presId="urn:microsoft.com/office/officeart/2005/8/layout/StepDownProcess"/>
    <dgm:cxn modelId="{F5454595-FA61-B147-A39E-75E8AF81DEB9}" type="presParOf" srcId="{E1CCE141-0AD4-7C43-B668-DBC615F5A676}" destId="{6E6CD6FD-6280-1245-B08F-C3A9B5B43C36}" srcOrd="2" destOrd="0" presId="urn:microsoft.com/office/officeart/2005/8/layout/StepDownProcess"/>
    <dgm:cxn modelId="{5BA30C17-237E-784F-928E-13AFBDF4E5AA}" type="presParOf" srcId="{6E6CD6FD-6280-1245-B08F-C3A9B5B43C36}" destId="{E2F59A9F-8858-C34A-BEC7-0182BBF23228}" srcOrd="0" destOrd="0" presId="urn:microsoft.com/office/officeart/2005/8/layout/StepDownProcess"/>
    <dgm:cxn modelId="{0393BAAE-41E9-404E-A2E9-1EACD840D7D0}" type="presParOf" srcId="{6E6CD6FD-6280-1245-B08F-C3A9B5B43C36}" destId="{41070F85-119A-7D46-9137-9153988A77B7}" srcOrd="1" destOrd="0" presId="urn:microsoft.com/office/officeart/2005/8/layout/StepDownProcess"/>
    <dgm:cxn modelId="{699C9A61-1D38-8B41-8350-4B2864FFC996}" type="presParOf" srcId="{6E6CD6FD-6280-1245-B08F-C3A9B5B43C36}" destId="{AE5A0C35-4BA2-264A-8365-91D806D20BC3}" srcOrd="2" destOrd="0" presId="urn:microsoft.com/office/officeart/2005/8/layout/StepDownProcess"/>
    <dgm:cxn modelId="{48E46E57-E0BF-2743-8AF3-BA31AC034332}" type="presParOf" srcId="{E1CCE141-0AD4-7C43-B668-DBC615F5A676}" destId="{688491AB-24BC-254E-AD2E-E7034218592F}" srcOrd="3" destOrd="0" presId="urn:microsoft.com/office/officeart/2005/8/layout/StepDownProcess"/>
    <dgm:cxn modelId="{2F4C8D27-A10C-A446-9BD5-A6D6E779DC47}" type="presParOf" srcId="{E1CCE141-0AD4-7C43-B668-DBC615F5A676}" destId="{E4378BE8-4F54-694D-8486-17E2EF8C17AC}" srcOrd="4" destOrd="0" presId="urn:microsoft.com/office/officeart/2005/8/layout/StepDownProcess"/>
    <dgm:cxn modelId="{D21EA235-5743-524E-9361-2ABEA4CE4931}" type="presParOf" srcId="{E4378BE8-4F54-694D-8486-17E2EF8C17AC}" destId="{712EFE8C-B926-9B47-BFA8-E01016100C37}" srcOrd="0" destOrd="0" presId="urn:microsoft.com/office/officeart/2005/8/layout/StepDownProcess"/>
    <dgm:cxn modelId="{872847B6-58CF-D64A-8AD9-3FA36EBCECA7}" type="presParOf" srcId="{E4378BE8-4F54-694D-8486-17E2EF8C17AC}" destId="{8F76B6D5-E1C7-3B4F-9431-47E5309B9AB7}" srcOrd="1" destOrd="0" presId="urn:microsoft.com/office/officeart/2005/8/layout/StepDownProcess"/>
    <dgm:cxn modelId="{0B13C6D0-6F6D-9A4B-B95A-A7C6FA15E72E}" type="presParOf" srcId="{E4378BE8-4F54-694D-8486-17E2EF8C17AC}" destId="{D8831A77-18C4-AD49-BF37-5938797CEA7B}" srcOrd="2" destOrd="0" presId="urn:microsoft.com/office/officeart/2005/8/layout/StepDownProcess"/>
    <dgm:cxn modelId="{47D7B6DA-6184-D947-9349-E55626185F0F}" type="presParOf" srcId="{E1CCE141-0AD4-7C43-B668-DBC615F5A676}" destId="{C19001CF-E13C-334E-B207-EDDB647C6C95}" srcOrd="5" destOrd="0" presId="urn:microsoft.com/office/officeart/2005/8/layout/StepDownProcess"/>
    <dgm:cxn modelId="{59F52B94-FBE7-3546-AAC8-AE0AFEEB2EE9}" type="presParOf" srcId="{E1CCE141-0AD4-7C43-B668-DBC615F5A676}" destId="{651A8C13-9EC4-684D-9504-D5378CD6291D}" srcOrd="6" destOrd="0" presId="urn:microsoft.com/office/officeart/2005/8/layout/StepDownProcess"/>
    <dgm:cxn modelId="{D2722F18-5F64-934F-8395-690EF85C33ED}" type="presParOf" srcId="{651A8C13-9EC4-684D-9504-D5378CD6291D}" destId="{E4EFDF6A-E1FC-7040-9C57-B0B0227AF591}" srcOrd="0" destOrd="0" presId="urn:microsoft.com/office/officeart/2005/8/layout/StepDownProcess"/>
    <dgm:cxn modelId="{26599D1D-11DA-B944-9182-6E2F97405DA4}" type="presParOf" srcId="{651A8C13-9EC4-684D-9504-D5378CD6291D}" destId="{342E038E-440B-7143-979C-D316607780DD}" srcOrd="1" destOrd="0" presId="urn:microsoft.com/office/officeart/2005/8/layout/StepDownProcess"/>
    <dgm:cxn modelId="{ED1B94F5-6895-E542-A8D6-7A97F234F1B9}" type="presParOf" srcId="{651A8C13-9EC4-684D-9504-D5378CD6291D}" destId="{CA2363BB-1962-A64A-95F6-CF321331CB9F}" srcOrd="2" destOrd="0" presId="urn:microsoft.com/office/officeart/2005/8/layout/StepDownProcess"/>
    <dgm:cxn modelId="{1D96210F-4EA0-F04A-A9FA-02733A29514A}" type="presParOf" srcId="{E1CCE141-0AD4-7C43-B668-DBC615F5A676}" destId="{C05C2FD3-0166-2241-B125-773BCA424254}" srcOrd="7" destOrd="0" presId="urn:microsoft.com/office/officeart/2005/8/layout/StepDownProcess"/>
    <dgm:cxn modelId="{5C0E5C70-1084-7149-9787-3115004C69C0}" type="presParOf" srcId="{E1CCE141-0AD4-7C43-B668-DBC615F5A676}" destId="{B8A6F105-7850-2646-94C0-387C1054E0E3}" srcOrd="8" destOrd="0" presId="urn:microsoft.com/office/officeart/2005/8/layout/StepDownProcess"/>
    <dgm:cxn modelId="{0FE09747-C9E0-B64E-946C-A828DDA113CF}" type="presParOf" srcId="{B8A6F105-7850-2646-94C0-387C1054E0E3}" destId="{543400E1-ABE9-1D49-8FD7-5EE46AA7A82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A4A01-9456-3842-9C37-B4BB8C701213}">
      <dsp:nvSpPr>
        <dsp:cNvPr id="0" name=""/>
        <dsp:cNvSpPr/>
      </dsp:nvSpPr>
      <dsp:spPr>
        <a:xfrm>
          <a:off x="3715306" y="0"/>
          <a:ext cx="2380699"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Scalability</a:t>
          </a:r>
          <a:endParaRPr lang="en-US" sz="1800" kern="1200" dirty="0"/>
        </a:p>
      </dsp:txBody>
      <dsp:txXfrm>
        <a:off x="3742523" y="27217"/>
        <a:ext cx="2326265" cy="874811"/>
      </dsp:txXfrm>
    </dsp:sp>
    <dsp:sp modelId="{95EF23D4-9BA7-AA4C-B631-3F6AB7E35210}">
      <dsp:nvSpPr>
        <dsp:cNvPr id="0" name=""/>
        <dsp:cNvSpPr/>
      </dsp:nvSpPr>
      <dsp:spPr>
        <a:xfrm>
          <a:off x="1056997" y="929245"/>
          <a:ext cx="3848658" cy="638131"/>
        </a:xfrm>
        <a:custGeom>
          <a:avLst/>
          <a:gdLst/>
          <a:ahLst/>
          <a:cxnLst/>
          <a:rect l="0" t="0" r="0" b="0"/>
          <a:pathLst>
            <a:path>
              <a:moveTo>
                <a:pt x="3848658" y="0"/>
              </a:moveTo>
              <a:lnTo>
                <a:pt x="3848658"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FFED36-E063-D14E-A2B1-A8C6ECE69A32}">
      <dsp:nvSpPr>
        <dsp:cNvPr id="0" name=""/>
        <dsp:cNvSpPr/>
      </dsp:nvSpPr>
      <dsp:spPr>
        <a:xfrm>
          <a:off x="5755" y="1567377"/>
          <a:ext cx="2102483" cy="929245"/>
        </a:xfrm>
        <a:prstGeom prst="roundRect">
          <a:avLst>
            <a:gd name="adj" fmla="val 10000"/>
          </a:avLst>
        </a:prstGeom>
        <a:solidFill>
          <a:srgbClr val="FFFFF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 Asynchronous Connectors</a:t>
          </a:r>
          <a:endParaRPr lang="en-US" sz="1900" kern="1200" dirty="0"/>
        </a:p>
      </dsp:txBody>
      <dsp:txXfrm>
        <a:off x="32972" y="1594594"/>
        <a:ext cx="2048049" cy="874811"/>
      </dsp:txXfrm>
    </dsp:sp>
    <dsp:sp modelId="{6DB7D7B5-64F7-184F-A635-50B1C4947D39}">
      <dsp:nvSpPr>
        <dsp:cNvPr id="0" name=""/>
        <dsp:cNvSpPr/>
      </dsp:nvSpPr>
      <dsp:spPr>
        <a:xfrm>
          <a:off x="1056997" y="2496622"/>
          <a:ext cx="3884878" cy="322773"/>
        </a:xfrm>
        <a:custGeom>
          <a:avLst/>
          <a:gdLst/>
          <a:ahLst/>
          <a:cxnLst/>
          <a:rect l="0" t="0" r="0" b="0"/>
          <a:pathLst>
            <a:path>
              <a:moveTo>
                <a:pt x="0" y="0"/>
              </a:moveTo>
              <a:lnTo>
                <a:pt x="0" y="161386"/>
              </a:lnTo>
              <a:lnTo>
                <a:pt x="3884878" y="161386"/>
              </a:lnTo>
              <a:lnTo>
                <a:pt x="3884878" y="322773"/>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772AB-3207-D541-B34F-437A549CB1CB}">
      <dsp:nvSpPr>
        <dsp:cNvPr id="0" name=""/>
        <dsp:cNvSpPr/>
      </dsp:nvSpPr>
      <dsp:spPr>
        <a:xfrm>
          <a:off x="4244941" y="2819396"/>
          <a:ext cx="1393868"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System Throughput</a:t>
          </a:r>
          <a:endParaRPr lang="en-US" sz="1900" kern="1200" dirty="0"/>
        </a:p>
      </dsp:txBody>
      <dsp:txXfrm>
        <a:off x="4272158" y="2846613"/>
        <a:ext cx="1339434" cy="874811"/>
      </dsp:txXfrm>
    </dsp:sp>
    <dsp:sp modelId="{F343931B-9949-2C40-8A76-F52A62FDF593}">
      <dsp:nvSpPr>
        <dsp:cNvPr id="0" name=""/>
        <dsp:cNvSpPr/>
      </dsp:nvSpPr>
      <dsp:spPr>
        <a:xfrm>
          <a:off x="3677392" y="929245"/>
          <a:ext cx="1228262" cy="638131"/>
        </a:xfrm>
        <a:custGeom>
          <a:avLst/>
          <a:gdLst/>
          <a:ahLst/>
          <a:cxnLst/>
          <a:rect l="0" t="0" r="0" b="0"/>
          <a:pathLst>
            <a:path>
              <a:moveTo>
                <a:pt x="1228262" y="0"/>
              </a:moveTo>
              <a:lnTo>
                <a:pt x="1228262"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8E5D45-1A08-F040-814C-9229B42F3330}">
      <dsp:nvSpPr>
        <dsp:cNvPr id="0" name=""/>
        <dsp:cNvSpPr/>
      </dsp:nvSpPr>
      <dsp:spPr>
        <a:xfrm>
          <a:off x="2526399" y="1567377"/>
          <a:ext cx="2301987"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Avoid Distributed Transactions</a:t>
          </a:r>
          <a:endParaRPr lang="en-US" sz="1900" kern="1200" dirty="0"/>
        </a:p>
      </dsp:txBody>
      <dsp:txXfrm>
        <a:off x="2553616" y="1594594"/>
        <a:ext cx="2247553" cy="874811"/>
      </dsp:txXfrm>
    </dsp:sp>
    <dsp:sp modelId="{FBD78BB4-7EF1-B84F-AC20-9518677EEF13}">
      <dsp:nvSpPr>
        <dsp:cNvPr id="0" name=""/>
        <dsp:cNvSpPr/>
      </dsp:nvSpPr>
      <dsp:spPr>
        <a:xfrm>
          <a:off x="4905655" y="929245"/>
          <a:ext cx="1037825" cy="638131"/>
        </a:xfrm>
        <a:custGeom>
          <a:avLst/>
          <a:gdLst/>
          <a:ahLst/>
          <a:cxnLst/>
          <a:rect l="0" t="0" r="0" b="0"/>
          <a:pathLst>
            <a:path>
              <a:moveTo>
                <a:pt x="0" y="0"/>
              </a:moveTo>
              <a:lnTo>
                <a:pt x="0" y="319065"/>
              </a:lnTo>
              <a:lnTo>
                <a:pt x="1037825" y="319065"/>
              </a:lnTo>
              <a:lnTo>
                <a:pt x="1037825"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DA608-2C26-4641-BFD6-C4571866C86D}">
      <dsp:nvSpPr>
        <dsp:cNvPr id="0" name=""/>
        <dsp:cNvSpPr/>
      </dsp:nvSpPr>
      <dsp:spPr>
        <a:xfrm>
          <a:off x="5246547"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Small Unit of Work</a:t>
          </a:r>
          <a:endParaRPr lang="en-US" sz="1900" kern="1200" dirty="0"/>
        </a:p>
      </dsp:txBody>
      <dsp:txXfrm>
        <a:off x="5273764" y="1594594"/>
        <a:ext cx="1339434" cy="874811"/>
      </dsp:txXfrm>
    </dsp:sp>
    <dsp:sp modelId="{A77A6C8D-DC0F-2144-8A3A-DC299753C574}">
      <dsp:nvSpPr>
        <dsp:cNvPr id="0" name=""/>
        <dsp:cNvSpPr/>
      </dsp:nvSpPr>
      <dsp:spPr>
        <a:xfrm>
          <a:off x="4905655" y="929245"/>
          <a:ext cx="2849854" cy="638131"/>
        </a:xfrm>
        <a:custGeom>
          <a:avLst/>
          <a:gdLst/>
          <a:ahLst/>
          <a:cxnLst/>
          <a:rect l="0" t="0" r="0" b="0"/>
          <a:pathLst>
            <a:path>
              <a:moveTo>
                <a:pt x="0" y="0"/>
              </a:moveTo>
              <a:lnTo>
                <a:pt x="0" y="319065"/>
              </a:lnTo>
              <a:lnTo>
                <a:pt x="2849854" y="319065"/>
              </a:lnTo>
              <a:lnTo>
                <a:pt x="2849854"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F996C-A400-4546-96DB-EDB69AED5A06}">
      <dsp:nvSpPr>
        <dsp:cNvPr id="0" name=""/>
        <dsp:cNvSpPr/>
      </dsp:nvSpPr>
      <dsp:spPr>
        <a:xfrm>
          <a:off x="7058576"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Redundant Hosting</a:t>
          </a:r>
          <a:endParaRPr lang="en-US" sz="1900" kern="1200" dirty="0"/>
        </a:p>
      </dsp:txBody>
      <dsp:txXfrm>
        <a:off x="7085793" y="1594594"/>
        <a:ext cx="1339434" cy="874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A281-2841-0A43-8875-D0C738FB04A8}">
      <dsp:nvSpPr>
        <dsp:cNvPr id="0" name=""/>
        <dsp:cNvSpPr/>
      </dsp:nvSpPr>
      <dsp:spPr>
        <a:xfrm>
          <a:off x="1943100" y="1219203"/>
          <a:ext cx="1374757" cy="320914"/>
        </a:xfrm>
        <a:custGeom>
          <a:avLst/>
          <a:gdLst/>
          <a:ahLst/>
          <a:cxnLst/>
          <a:rect l="0" t="0" r="0" b="0"/>
          <a:pathLst>
            <a:path>
              <a:moveTo>
                <a:pt x="0" y="0"/>
              </a:moveTo>
              <a:lnTo>
                <a:pt x="0" y="201617"/>
              </a:lnTo>
              <a:lnTo>
                <a:pt x="1374757" y="201617"/>
              </a:lnTo>
              <a:lnTo>
                <a:pt x="1374757"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374BB-E2E4-9C46-BDCA-9DA9EB2BAEE7}">
      <dsp:nvSpPr>
        <dsp:cNvPr id="0" name=""/>
        <dsp:cNvSpPr/>
      </dsp:nvSpPr>
      <dsp:spPr>
        <a:xfrm>
          <a:off x="1897380" y="1219203"/>
          <a:ext cx="91440" cy="320914"/>
        </a:xfrm>
        <a:custGeom>
          <a:avLst/>
          <a:gdLst/>
          <a:ahLst/>
          <a:cxnLst/>
          <a:rect l="0" t="0" r="0" b="0"/>
          <a:pathLst>
            <a:path>
              <a:moveTo>
                <a:pt x="45720" y="0"/>
              </a:moveTo>
              <a:lnTo>
                <a:pt x="4572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5B8E9-BF03-6B4F-A918-79C6A1E3C391}">
      <dsp:nvSpPr>
        <dsp:cNvPr id="0" name=""/>
        <dsp:cNvSpPr/>
      </dsp:nvSpPr>
      <dsp:spPr>
        <a:xfrm>
          <a:off x="568342" y="1219203"/>
          <a:ext cx="1374757" cy="320914"/>
        </a:xfrm>
        <a:custGeom>
          <a:avLst/>
          <a:gdLst/>
          <a:ahLst/>
          <a:cxnLst/>
          <a:rect l="0" t="0" r="0" b="0"/>
          <a:pathLst>
            <a:path>
              <a:moveTo>
                <a:pt x="1374757" y="0"/>
              </a:moveTo>
              <a:lnTo>
                <a:pt x="1374757" y="201617"/>
              </a:lnTo>
              <a:lnTo>
                <a:pt x="0" y="201617"/>
              </a:lnTo>
              <a:lnTo>
                <a:pt x="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FF0FE-8CAF-9B4E-AAEF-1216F623A220}">
      <dsp:nvSpPr>
        <dsp:cNvPr id="0" name=""/>
        <dsp:cNvSpPr/>
      </dsp:nvSpPr>
      <dsp:spPr>
        <a:xfrm>
          <a:off x="685799" y="527279"/>
          <a:ext cx="2514601" cy="6919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RabbitMQProducer.java</a:t>
          </a:r>
          <a:endParaRPr lang="en-US" sz="1600" b="1" kern="1200" dirty="0" smtClean="0"/>
        </a:p>
        <a:p>
          <a:pPr lvl="0" algn="ctr" defTabSz="711200">
            <a:lnSpc>
              <a:spcPct val="90000"/>
            </a:lnSpc>
            <a:spcBef>
              <a:spcPct val="0"/>
            </a:spcBef>
            <a:spcAft>
              <a:spcPct val="35000"/>
            </a:spcAft>
          </a:pPr>
          <a:r>
            <a:rPr lang="en-US" sz="1600" kern="1200" dirty="0" smtClean="0"/>
            <a:t>Memory Leak</a:t>
          </a:r>
          <a:endParaRPr lang="en-US" sz="1600" kern="1200" dirty="0"/>
        </a:p>
      </dsp:txBody>
      <dsp:txXfrm>
        <a:off x="685799" y="527279"/>
        <a:ext cx="2514601" cy="691923"/>
      </dsp:txXfrm>
    </dsp:sp>
    <dsp:sp modelId="{70B97D15-5FC0-BB47-BECA-832476CD88D1}">
      <dsp:nvSpPr>
        <dsp:cNvPr id="0" name=""/>
        <dsp:cNvSpPr/>
      </dsp:nvSpPr>
      <dsp:spPr>
        <a:xfrm>
          <a:off x="260"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Origin</a:t>
          </a:r>
          <a:endParaRPr lang="en-US" sz="1600" kern="1200" dirty="0" smtClean="0"/>
        </a:p>
        <a:p>
          <a:pPr lvl="0" algn="ctr" defTabSz="711200">
            <a:lnSpc>
              <a:spcPct val="90000"/>
            </a:lnSpc>
            <a:spcBef>
              <a:spcPct val="0"/>
            </a:spcBef>
            <a:spcAft>
              <a:spcPct val="35000"/>
            </a:spcAft>
          </a:pPr>
          <a:r>
            <a:rPr lang="en-US" sz="1600" kern="1200" dirty="0" smtClean="0"/>
            <a:t>Code Defect</a:t>
          </a:r>
          <a:endParaRPr lang="en-US" sz="1600" kern="1200" dirty="0"/>
        </a:p>
      </dsp:txBody>
      <dsp:txXfrm>
        <a:off x="260" y="1540118"/>
        <a:ext cx="1136163" cy="568081"/>
      </dsp:txXfrm>
    </dsp:sp>
    <dsp:sp modelId="{621DAD53-0030-D845-B8E6-07462808BF6F}">
      <dsp:nvSpPr>
        <dsp:cNvPr id="0" name=""/>
        <dsp:cNvSpPr/>
      </dsp:nvSpPr>
      <dsp:spPr>
        <a:xfrm>
          <a:off x="1375018"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Activity</a:t>
          </a:r>
          <a:endParaRPr lang="en-US" sz="1600" kern="1200" dirty="0" smtClean="0"/>
        </a:p>
        <a:p>
          <a:pPr lvl="0" algn="ctr" defTabSz="711200">
            <a:lnSpc>
              <a:spcPct val="90000"/>
            </a:lnSpc>
            <a:spcBef>
              <a:spcPct val="0"/>
            </a:spcBef>
            <a:spcAft>
              <a:spcPct val="35000"/>
            </a:spcAft>
          </a:pPr>
          <a:r>
            <a:rPr lang="en-US" sz="1600" kern="1200" dirty="0" smtClean="0"/>
            <a:t>Testing</a:t>
          </a:r>
          <a:endParaRPr lang="en-US" sz="1600" kern="1200" dirty="0"/>
        </a:p>
      </dsp:txBody>
      <dsp:txXfrm>
        <a:off x="1375018" y="1540118"/>
        <a:ext cx="1136163" cy="568081"/>
      </dsp:txXfrm>
    </dsp:sp>
    <dsp:sp modelId="{0B8313DC-3F65-A847-9860-1D8BF4712049}">
      <dsp:nvSpPr>
        <dsp:cNvPr id="0" name=""/>
        <dsp:cNvSpPr/>
      </dsp:nvSpPr>
      <dsp:spPr>
        <a:xfrm>
          <a:off x="2749775" y="1540118"/>
          <a:ext cx="1136163" cy="568081"/>
        </a:xfrm>
        <a:prstGeom prst="rect">
          <a:avLst/>
        </a:prstGeom>
        <a:solidFill>
          <a:srgbClr val="84C50F"/>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Impact</a:t>
          </a:r>
        </a:p>
        <a:p>
          <a:pPr lvl="0" algn="ctr" defTabSz="711200">
            <a:lnSpc>
              <a:spcPct val="90000"/>
            </a:lnSpc>
            <a:spcBef>
              <a:spcPct val="0"/>
            </a:spcBef>
            <a:spcAft>
              <a:spcPct val="35000"/>
            </a:spcAft>
          </a:pPr>
          <a:r>
            <a:rPr lang="en-US" sz="1600" kern="1200" dirty="0" smtClean="0"/>
            <a:t>Performance</a:t>
          </a:r>
          <a:endParaRPr lang="en-US" sz="1600" kern="1200" dirty="0"/>
        </a:p>
      </dsp:txBody>
      <dsp:txXfrm>
        <a:off x="2749775" y="1540118"/>
        <a:ext cx="1136163" cy="568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98D96-E426-894B-A350-69704258664F}">
      <dsp:nvSpPr>
        <dsp:cNvPr id="0" name=""/>
        <dsp:cNvSpPr/>
      </dsp:nvSpPr>
      <dsp:spPr>
        <a:xfrm>
          <a:off x="0" y="0"/>
          <a:ext cx="4419600" cy="0"/>
        </a:xfrm>
        <a:prstGeom prst="line">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B96C74-FED7-9E42-85B1-8957CCB20768}">
      <dsp:nvSpPr>
        <dsp:cNvPr id="0" name=""/>
        <dsp:cNvSpPr/>
      </dsp:nvSpPr>
      <dsp:spPr>
        <a:xfrm>
          <a:off x="0" y="0"/>
          <a:ext cx="883920"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a:p>
      </dsp:txBody>
      <dsp:txXfrm>
        <a:off x="0" y="0"/>
        <a:ext cx="883920" cy="2743200"/>
      </dsp:txXfrm>
    </dsp:sp>
    <dsp:sp modelId="{5469122C-BC6B-CC46-B5A5-4B018B26523D}">
      <dsp:nvSpPr>
        <dsp:cNvPr id="0" name=""/>
        <dsp:cNvSpPr/>
      </dsp:nvSpPr>
      <dsp:spPr>
        <a:xfrm>
          <a:off x="950214" y="42862"/>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Scalability</a:t>
          </a:r>
        </a:p>
        <a:p>
          <a:pPr lvl="0" algn="l" defTabSz="933450">
            <a:lnSpc>
              <a:spcPct val="90000"/>
            </a:lnSpc>
            <a:spcBef>
              <a:spcPct val="0"/>
            </a:spcBef>
            <a:spcAft>
              <a:spcPct val="35000"/>
            </a:spcAft>
          </a:pPr>
          <a:r>
            <a:rPr lang="en-US" sz="2100" kern="1200" dirty="0" smtClean="0"/>
            <a:t>Impacts Performance</a:t>
          </a:r>
          <a:endParaRPr lang="en-US" sz="2100" kern="1200" dirty="0"/>
        </a:p>
      </dsp:txBody>
      <dsp:txXfrm>
        <a:off x="950214" y="42862"/>
        <a:ext cx="3469386" cy="857249"/>
      </dsp:txXfrm>
    </dsp:sp>
    <dsp:sp modelId="{530923DB-FFA7-2946-B03F-5A6EF2A16363}">
      <dsp:nvSpPr>
        <dsp:cNvPr id="0" name=""/>
        <dsp:cNvSpPr/>
      </dsp:nvSpPr>
      <dsp:spPr>
        <a:xfrm>
          <a:off x="883919" y="900112"/>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C08602-BC53-1649-B517-C3BA82B932EC}">
      <dsp:nvSpPr>
        <dsp:cNvPr id="0" name=""/>
        <dsp:cNvSpPr/>
      </dsp:nvSpPr>
      <dsp:spPr>
        <a:xfrm>
          <a:off x="950214" y="942974"/>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Protocol Extensibility</a:t>
          </a:r>
        </a:p>
        <a:p>
          <a:pPr lvl="0" algn="l" defTabSz="933450">
            <a:lnSpc>
              <a:spcPct val="90000"/>
            </a:lnSpc>
            <a:spcBef>
              <a:spcPct val="0"/>
            </a:spcBef>
            <a:spcAft>
              <a:spcPct val="35000"/>
            </a:spcAft>
          </a:pPr>
          <a:r>
            <a:rPr lang="en-US" sz="2100" kern="1200" dirty="0" smtClean="0"/>
            <a:t>Impacts Service Extensibility</a:t>
          </a:r>
        </a:p>
      </dsp:txBody>
      <dsp:txXfrm>
        <a:off x="950214" y="942974"/>
        <a:ext cx="3469386" cy="857249"/>
      </dsp:txXfrm>
    </dsp:sp>
    <dsp:sp modelId="{582B675E-7842-784D-BA0F-9801EE4AC1A0}">
      <dsp:nvSpPr>
        <dsp:cNvPr id="0" name=""/>
        <dsp:cNvSpPr/>
      </dsp:nvSpPr>
      <dsp:spPr>
        <a:xfrm>
          <a:off x="883919" y="1800224"/>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FAC3F6-B6AB-104C-8E42-F7571081750A}">
      <dsp:nvSpPr>
        <dsp:cNvPr id="0" name=""/>
        <dsp:cNvSpPr/>
      </dsp:nvSpPr>
      <dsp:spPr>
        <a:xfrm>
          <a:off x="950214" y="1843087"/>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Deployability</a:t>
          </a:r>
        </a:p>
        <a:p>
          <a:pPr lvl="0" algn="l" defTabSz="933450">
            <a:lnSpc>
              <a:spcPct val="90000"/>
            </a:lnSpc>
            <a:spcBef>
              <a:spcPct val="0"/>
            </a:spcBef>
            <a:spcAft>
              <a:spcPct val="35000"/>
            </a:spcAft>
          </a:pPr>
          <a:r>
            <a:rPr lang="en-US" sz="2100" kern="1200" dirty="0" smtClean="0"/>
            <a:t>Impacts Fault Tolerance</a:t>
          </a:r>
          <a:endParaRPr lang="en-US" sz="2100" kern="1200" dirty="0"/>
        </a:p>
      </dsp:txBody>
      <dsp:txXfrm>
        <a:off x="950214" y="1843087"/>
        <a:ext cx="3469386" cy="857249"/>
      </dsp:txXfrm>
    </dsp:sp>
    <dsp:sp modelId="{E2FBE62B-3206-4040-B896-E10F942785B1}">
      <dsp:nvSpPr>
        <dsp:cNvPr id="0" name=""/>
        <dsp:cNvSpPr/>
      </dsp:nvSpPr>
      <dsp:spPr>
        <a:xfrm>
          <a:off x="883919" y="2700337"/>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EA93-3864-8B4A-A7E9-23853F77952B}">
      <dsp:nvSpPr>
        <dsp:cNvPr id="0" name=""/>
        <dsp:cNvSpPr/>
      </dsp:nvSpPr>
      <dsp:spPr>
        <a:xfrm rot="5400000">
          <a:off x="773679" y="819090"/>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9AE296F7-D23D-4F42-85BB-AD914D56A8F1}">
      <dsp:nvSpPr>
        <dsp:cNvPr id="0" name=""/>
        <dsp:cNvSpPr/>
      </dsp:nvSpPr>
      <dsp:spPr>
        <a:xfrm>
          <a:off x="129072" y="86873"/>
          <a:ext cx="2653129"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Design</a:t>
          </a:r>
          <a:endParaRPr lang="en-US" sz="2000" kern="1200" dirty="0"/>
        </a:p>
      </dsp:txBody>
      <dsp:txXfrm>
        <a:off x="170083" y="127884"/>
        <a:ext cx="2571107" cy="757943"/>
      </dsp:txXfrm>
    </dsp:sp>
    <dsp:sp modelId="{56A43BDD-D6BA-3D4C-AEBB-BFA89302826C}">
      <dsp:nvSpPr>
        <dsp:cNvPr id="0" name=""/>
        <dsp:cNvSpPr/>
      </dsp:nvSpPr>
      <dsp:spPr>
        <a:xfrm>
          <a:off x="1784828" y="109000"/>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E2F59A9F-8858-C34A-BEC7-0182BBF23228}">
      <dsp:nvSpPr>
        <dsp:cNvPr id="0" name=""/>
        <dsp:cNvSpPr/>
      </dsp:nvSpPr>
      <dsp:spPr>
        <a:xfrm rot="5400000">
          <a:off x="2036858" y="1762648"/>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41070F85-119A-7D46-9137-9153988A77B7}">
      <dsp:nvSpPr>
        <dsp:cNvPr id="0" name=""/>
        <dsp:cNvSpPr/>
      </dsp:nvSpPr>
      <dsp:spPr>
        <a:xfrm>
          <a:off x="1576879" y="972448"/>
          <a:ext cx="2492124"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Peer Review</a:t>
          </a:r>
          <a:endParaRPr lang="en-US" sz="2000" kern="1200" dirty="0"/>
        </a:p>
      </dsp:txBody>
      <dsp:txXfrm>
        <a:off x="1617890" y="1013459"/>
        <a:ext cx="2410102" cy="757943"/>
      </dsp:txXfrm>
    </dsp:sp>
    <dsp:sp modelId="{AE5A0C35-4BA2-264A-8365-91D806D20BC3}">
      <dsp:nvSpPr>
        <dsp:cNvPr id="0" name=""/>
        <dsp:cNvSpPr/>
      </dsp:nvSpPr>
      <dsp:spPr>
        <a:xfrm>
          <a:off x="3048008" y="1052558"/>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712EFE8C-B926-9B47-BFA8-E01016100C37}">
      <dsp:nvSpPr>
        <dsp:cNvPr id="0" name=""/>
        <dsp:cNvSpPr/>
      </dsp:nvSpPr>
      <dsp:spPr>
        <a:xfrm rot="5400000">
          <a:off x="3363279" y="2706206"/>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8F76B6D5-E1C7-3B4F-9431-47E5309B9AB7}">
      <dsp:nvSpPr>
        <dsp:cNvPr id="0" name=""/>
        <dsp:cNvSpPr/>
      </dsp:nvSpPr>
      <dsp:spPr>
        <a:xfrm>
          <a:off x="2853072" y="1916007"/>
          <a:ext cx="2457600"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Client Feedback</a:t>
          </a:r>
          <a:endParaRPr lang="en-US" sz="2000" kern="1200" dirty="0"/>
        </a:p>
      </dsp:txBody>
      <dsp:txXfrm>
        <a:off x="2894083" y="1957018"/>
        <a:ext cx="2375578" cy="757943"/>
      </dsp:txXfrm>
    </dsp:sp>
    <dsp:sp modelId="{D8831A77-18C4-AD49-BF37-5938797CEA7B}">
      <dsp:nvSpPr>
        <dsp:cNvPr id="0" name=""/>
        <dsp:cNvSpPr/>
      </dsp:nvSpPr>
      <dsp:spPr>
        <a:xfrm>
          <a:off x="4374428" y="1996117"/>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E4EFDF6A-E1FC-7040-9C57-B0B0227AF591}">
      <dsp:nvSpPr>
        <dsp:cNvPr id="0" name=""/>
        <dsp:cNvSpPr/>
      </dsp:nvSpPr>
      <dsp:spPr>
        <a:xfrm rot="5400000">
          <a:off x="5404888" y="3649765"/>
          <a:ext cx="712841" cy="811545"/>
        </a:xfrm>
        <a:prstGeom prst="bentUpArrow">
          <a:avLst>
            <a:gd name="adj1" fmla="val 32840"/>
            <a:gd name="adj2" fmla="val 25000"/>
            <a:gd name="adj3" fmla="val 3578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342E038E-440B-7143-979C-D316607780DD}">
      <dsp:nvSpPr>
        <dsp:cNvPr id="0" name=""/>
        <dsp:cNvSpPr/>
      </dsp:nvSpPr>
      <dsp:spPr>
        <a:xfrm>
          <a:off x="4184371" y="2859565"/>
          <a:ext cx="2726510"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Architecture Design Evaluation Workshop</a:t>
          </a:r>
          <a:endParaRPr lang="en-US" sz="2000" kern="1200" dirty="0"/>
        </a:p>
      </dsp:txBody>
      <dsp:txXfrm>
        <a:off x="4225382" y="2900576"/>
        <a:ext cx="2644488" cy="757943"/>
      </dsp:txXfrm>
    </dsp:sp>
    <dsp:sp modelId="{CA2363BB-1962-A64A-95F6-CF321331CB9F}">
      <dsp:nvSpPr>
        <dsp:cNvPr id="0" name=""/>
        <dsp:cNvSpPr/>
      </dsp:nvSpPr>
      <dsp:spPr>
        <a:xfrm>
          <a:off x="6416034" y="2939675"/>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543400E1-ABE9-1D49-8FD7-5EE46AA7A82C}">
      <dsp:nvSpPr>
        <dsp:cNvPr id="0" name=""/>
        <dsp:cNvSpPr/>
      </dsp:nvSpPr>
      <dsp:spPr>
        <a:xfrm>
          <a:off x="6202889" y="3803123"/>
          <a:ext cx="2384388"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Documentation and Issue Analysis</a:t>
          </a:r>
          <a:endParaRPr lang="en-US" sz="2000" kern="1200" dirty="0"/>
        </a:p>
      </dsp:txBody>
      <dsp:txXfrm>
        <a:off x="6243900" y="3844134"/>
        <a:ext cx="2302366" cy="7579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8/10/12</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70950"/>
            <a:ext cx="1828800" cy="2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1438" indent="-171438">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1438" indent="-171438">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1438" indent="-171438">
              <a:buFontTx/>
              <a:buChar char="-"/>
            </a:pPr>
            <a:endParaRPr lang="en-US" dirty="0"/>
          </a:p>
          <a:p>
            <a:pPr marL="171438" indent="-171438">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1438" indent="-171438">
              <a:buFontTx/>
              <a:buChar char="-"/>
            </a:pPr>
            <a:endParaRPr lang="en-US" dirty="0"/>
          </a:p>
          <a:p>
            <a:pPr marL="171438" indent="-171438">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1438" indent="-171438">
              <a:buFontTx/>
              <a:buChar char="-"/>
            </a:pPr>
            <a:endParaRPr lang="en-US" dirty="0"/>
          </a:p>
          <a:p>
            <a:pPr marL="171438" indent="-171438">
              <a:buFontTx/>
              <a:buChar char="-"/>
            </a:pPr>
            <a:r>
              <a:rPr lang="en-US" dirty="0"/>
              <a:t>So, in the big picture, this is where we currently are. </a:t>
            </a:r>
          </a:p>
          <a:p>
            <a:pPr marL="171438" indent="-171438">
              <a:buFontTx/>
              <a:buChar char="-"/>
            </a:pPr>
            <a:endParaRPr lang="en-US" dirty="0"/>
          </a:p>
          <a:p>
            <a:pPr marL="171438" indent="-171438">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1438" indent="-171438">
              <a:buFontTx/>
              <a:buChar char="-"/>
            </a:pPr>
            <a:endParaRPr lang="en-US" dirty="0"/>
          </a:p>
          <a:p>
            <a:pPr marL="171438" indent="-171438">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1438" indent="-171438">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current earned value chart as the medium, let me tell a story of what we actually did compared to the semester goals we had hoped to achieve. Also,</a:t>
            </a:r>
            <a:r>
              <a:rPr lang="en-US" dirty="0" smtClean="0"/>
              <a:t> let me highlight the key decisions</a:t>
            </a:r>
            <a:r>
              <a:rPr lang="en-US" baseline="0" dirty="0" smtClean="0"/>
              <a:t> we took through the summer semester. Our earned value is based on the work packages planned to achieve the summer goals, where work packages is defined as a set of related tasks or </a:t>
            </a:r>
            <a:r>
              <a:rPr lang="en-US" baseline="0" dirty="0" err="1" smtClean="0"/>
              <a:t>activites</a:t>
            </a:r>
            <a:r>
              <a:rPr lang="en-US" baseline="0" dirty="0" smtClean="0"/>
              <a:t>. </a:t>
            </a:r>
          </a:p>
          <a:p>
            <a:endParaRPr lang="en-US" baseline="0" dirty="0" smtClean="0"/>
          </a:p>
          <a:p>
            <a:pPr rtl="0"/>
            <a:r>
              <a:rPr lang="en-US" b="1" dirty="0" smtClean="0"/>
              <a:t>Decision </a:t>
            </a:r>
            <a:r>
              <a:rPr lang="en-US" b="1" dirty="0"/>
              <a:t>points to consider</a:t>
            </a:r>
            <a:r>
              <a:rPr lang="en-US" b="1" dirty="0" smtClean="0"/>
              <a:t>:</a:t>
            </a:r>
          </a:p>
          <a:p>
            <a:pPr marL="168638" indent="-168638">
              <a:buFontTx/>
              <a:buChar char="-"/>
            </a:pPr>
            <a:r>
              <a:rPr lang="en-US" b="0" dirty="0" smtClean="0"/>
              <a:t>As</a:t>
            </a:r>
            <a:r>
              <a:rPr lang="en-US" b="0" baseline="0" dirty="0" smtClean="0"/>
              <a:t> with any other software project, we were on track in the beginning. </a:t>
            </a:r>
          </a:p>
          <a:p>
            <a:pPr marL="168638" indent="-168638">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68638" indent="-168638">
              <a:buFontTx/>
              <a:buChar char="-"/>
            </a:pPr>
            <a:r>
              <a:rPr lang="en-US" b="0" baseline="0" dirty="0" smtClean="0"/>
              <a:t>Then we re-planned because of which you can see this slight bend. We re-planned to pull architectural verification activities earlier, and we also started building core. </a:t>
            </a:r>
          </a:p>
          <a:p>
            <a:pPr marL="168638" indent="-168638">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1438" indent="-171438">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28584" indent="-228584">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100" kern="1200" baseline="0" dirty="0" smtClean="0">
                <a:solidFill>
                  <a:schemeClr val="tx1"/>
                </a:solidFill>
                <a:effectLst/>
                <a:latin typeface="Arial" charset="0"/>
                <a:ea typeface="ＭＳ Ｐゴシック" charset="0"/>
                <a:cs typeface="ＭＳ Ｐゴシック" charset="0"/>
              </a:rPr>
              <a:t>Introduce self – played role of Quality Assurance Lead this semester</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339053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Should re-emphasize that we are delivering a design for a Demand Response system</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OpenADR is NOT a design; it’s a communication model describes the semantics of energy information exchange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We need to consider the requirements of practical Demand</a:t>
            </a:r>
            <a:r>
              <a:rPr lang="en-US" sz="1000" kern="1200" baseline="0" dirty="0" smtClean="0">
                <a:solidFill>
                  <a:schemeClr val="tx1"/>
                </a:solidFill>
                <a:effectLst/>
                <a:latin typeface="Arial" charset="0"/>
                <a:ea typeface="ＭＳ Ｐゴシック" charset="0"/>
                <a:cs typeface="ＭＳ Ｐゴシック" charset="0"/>
              </a:rPr>
              <a:t> Response: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Scalability: How to expand into untapped markets – residential and commercial assets number 1,000’s or millions.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Extensibility: How to accommodate evolution of the OpenADR standard itself</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Performance: How to support aggressive real-time programs?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Shopping list doesn’t end there: Security, fault tolerance and reliability – all very real requirements for intended operational environment</a:t>
            </a: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These quality attributes prioritized by customer according to their concerns and interests</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21</a:t>
            </a:fld>
            <a:endParaRPr lang="en-US"/>
          </a:p>
        </p:txBody>
      </p:sp>
    </p:spTree>
    <p:extLst>
      <p:ext uri="{BB962C8B-B14F-4D97-AF65-F5344CB8AC3E}">
        <p14:creationId xmlns:p14="http://schemas.microsoft.com/office/powerpoint/2010/main" val="179934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If we are delivering a design that can achieve these quality objectives, we are also delivering some degree of</a:t>
            </a:r>
            <a:r>
              <a:rPr lang="en-US" sz="1000" kern="1200" baseline="0" dirty="0" smtClean="0">
                <a:solidFill>
                  <a:schemeClr val="tx1"/>
                </a:solidFill>
                <a:effectLst/>
                <a:latin typeface="Arial" charset="0"/>
                <a:ea typeface="ＭＳ Ｐゴシック" charset="0"/>
                <a:cs typeface="ＭＳ Ｐゴシック" charset="0"/>
              </a:rPr>
              <a:t> confidence in our design decisions.</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Fact of the matter: drawing boxes and arrows all last semester and reasoning through alternatives with the client: we’ve exhausted our collective experience and intuition – need to buy more confidence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Formal methods vs. coding – client’s choice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“quality assurance” primarily means producing hard evidence that design decisions are sound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architecture breakers – gotchas that might send entire design document to recycle bin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architectural gaps – have we provided enough guidance where it gets tricky?</a:t>
            </a: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Consider scalability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Number of patterns we’ve applied across the system – do they 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Queues everywhere – can we maintain throughput adding 10,000, 100,000, 500,000 1,000,000 assets in DR network?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22</a:t>
            </a:fld>
            <a:endParaRPr lang="en-US"/>
          </a:p>
        </p:txBody>
      </p:sp>
    </p:spTree>
    <p:extLst>
      <p:ext uri="{BB962C8B-B14F-4D97-AF65-F5344CB8AC3E}">
        <p14:creationId xmlns:p14="http://schemas.microsoft.com/office/powerpoint/2010/main" val="1297480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Brings us back</a:t>
            </a:r>
            <a:r>
              <a:rPr lang="en-US" sz="1000" kern="1200" baseline="0" dirty="0" smtClean="0">
                <a:solidFill>
                  <a:schemeClr val="tx1"/>
                </a:solidFill>
                <a:effectLst/>
                <a:latin typeface="Arial" charset="0"/>
                <a:ea typeface="ＭＳ Ｐゴシック" charset="0"/>
                <a:cs typeface="ＭＳ Ｐゴシック" charset="0"/>
              </a:rPr>
              <a:t> to reality: What do we do when we produce evidence to the contrary?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hit that performance target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add a new service without ripping out half the framework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If originated with an architectural decision or lack of decision – then consider that an architectural defect</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What about other defects – prototype code, test harness, configuration - two options: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Ignore them. </a:t>
            </a:r>
            <a:r>
              <a:rPr lang="en-US" sz="1000" kern="1200" baseline="0" dirty="0" err="1" smtClean="0">
                <a:solidFill>
                  <a:schemeClr val="tx1"/>
                </a:solidFill>
                <a:effectLst/>
                <a:latin typeface="Arial" charset="0"/>
                <a:ea typeface="ＭＳ Ｐゴシック" charset="0"/>
                <a:cs typeface="ＭＳ Ｐゴシック" charset="0"/>
              </a:rPr>
              <a:t>Afterall</a:t>
            </a:r>
            <a:r>
              <a:rPr lang="en-US" sz="1000" kern="1200" baseline="0" dirty="0" smtClean="0">
                <a:solidFill>
                  <a:schemeClr val="tx1"/>
                </a:solidFill>
                <a:effectLst/>
                <a:latin typeface="Arial" charset="0"/>
                <a:ea typeface="ＭＳ Ｐゴシック" charset="0"/>
                <a:cs typeface="ＭＳ Ｐゴシック" charset="0"/>
              </a:rPr>
              <a:t>, prototype shouldn’t become product.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Manage them. Truth is – become show-stoppers during assurance activities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In </a:t>
            </a:r>
            <a:r>
              <a:rPr lang="en-US" sz="1000" kern="1200" baseline="0" dirty="0" err="1" smtClean="0">
                <a:solidFill>
                  <a:schemeClr val="tx1"/>
                </a:solidFill>
                <a:effectLst/>
                <a:latin typeface="Arial" charset="0"/>
                <a:ea typeface="ＭＳ Ｐゴシック" charset="0"/>
                <a:cs typeface="ＭＳ Ｐゴシック" charset="0"/>
              </a:rPr>
              <a:t>Github’s</a:t>
            </a:r>
            <a:r>
              <a:rPr lang="en-US" sz="1000" kern="1200" baseline="0" dirty="0" smtClean="0">
                <a:solidFill>
                  <a:schemeClr val="tx1"/>
                </a:solidFill>
                <a:effectLst/>
                <a:latin typeface="Arial" charset="0"/>
                <a:ea typeface="ＭＳ Ｐゴシック" charset="0"/>
                <a:cs typeface="ＭＳ Ｐゴシック" charset="0"/>
              </a:rPr>
              <a:t> issue tracker, developed a simple taxonomy: </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How</a:t>
            </a:r>
            <a:r>
              <a:rPr lang="en-US" sz="1000" kern="1200" baseline="0" dirty="0" smtClean="0">
                <a:solidFill>
                  <a:schemeClr val="tx1"/>
                </a:solidFill>
                <a:effectLst/>
                <a:latin typeface="Arial" charset="0"/>
                <a:ea typeface="ＭＳ Ｐゴシック" charset="0"/>
                <a:cs typeface="ＭＳ Ｐゴシック" charset="0"/>
              </a:rPr>
              <a:t> classified </a:t>
            </a:r>
            <a:r>
              <a:rPr lang="en-US" sz="1000" kern="1200" dirty="0" smtClean="0">
                <a:solidFill>
                  <a:schemeClr val="tx1"/>
                </a:solidFill>
                <a:effectLst/>
                <a:latin typeface="Arial" charset="0"/>
                <a:ea typeface="ＭＳ Ｐゴシック" charset="0"/>
                <a:cs typeface="ＭＳ Ｐゴシック" charset="0"/>
              </a:rPr>
              <a:t>Impact: How does defect impact desired qualities or demonstration of qualities?</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me give an example how we used this information: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Conducting performance test, noticed a memory leak in connector – couldn’t execute test cases.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Leveraged customer’s experience: regularly comment on “show-stoppers”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Helped prioritize fixes and help identify if and when something gets fixed</a:t>
            </a:r>
            <a:endParaRPr lang="en-US" sz="1000" kern="120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23</a:t>
            </a:fld>
            <a:endParaRPr lang="en-US"/>
          </a:p>
        </p:txBody>
      </p:sp>
    </p:spTree>
    <p:extLst>
      <p:ext uri="{BB962C8B-B14F-4D97-AF65-F5344CB8AC3E}">
        <p14:creationId xmlns:p14="http://schemas.microsoft.com/office/powerpoint/2010/main" val="155124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Because we chose to manage defects, needed some filters in place – constituted secondary quality assurance activities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Guess you can say that they help prevent us from tainting all the architectural evidence</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Original quality assurance plan – budgeted for many activities, but paired down to five essential: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Naturally, these activities will change as the project winds down and focus is on documenting state of architecture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Team rated each activity according to its usefulness from 1 – 5 – </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testing: Lengthy tests on amazon – expensive to execute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 to ensure no “show-stoppers” (under load, system exhibit different behavior)</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data is correct and useful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team knows how to deploy and execute the system (lots of configuration)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Attest to difficulty pulling things down from cloud</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24</a:t>
            </a:fld>
            <a:endParaRPr lang="en-US"/>
          </a:p>
        </p:txBody>
      </p:sp>
    </p:spTree>
    <p:extLst>
      <p:ext uri="{BB962C8B-B14F-4D97-AF65-F5344CB8AC3E}">
        <p14:creationId xmlns:p14="http://schemas.microsoft.com/office/powerpoint/2010/main" val="123539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Switch gears here for a second – talk about process of prototyping</a:t>
            </a:r>
            <a:r>
              <a:rPr lang="en-US" sz="1100" baseline="0" dirty="0" smtClean="0"/>
              <a:t> for the purposes of producing architectural evidence.</a:t>
            </a:r>
            <a:endParaRPr lang="en-US" sz="11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25</a:t>
            </a:fld>
            <a:endParaRPr lang="en-US"/>
          </a:p>
        </p:txBody>
      </p:sp>
    </p:spTree>
    <p:extLst>
      <p:ext uri="{BB962C8B-B14F-4D97-AF65-F5344CB8AC3E}">
        <p14:creationId xmlns:p14="http://schemas.microsoft.com/office/powerpoint/2010/main" val="107586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our quality attribute scenarios – specifically the response measures and conditions drive our verification strategy</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The priorities of the quality attributes helped guide our decisions on what to tackle first</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When coming up with a strategy, need to identify which components need to be developed</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More importantly, to what extent do they need to be built?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Narrow set of functionality that will satisfy the test path</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Demonstrate interesting architectural decisions, not much else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Need to consider future testing activities, might not need component now, but need it later</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Lastly, step through process a developer would follow</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Select appropriate technologies or approaches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How might the architecture be realized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Did some </a:t>
            </a:r>
            <a:r>
              <a:rPr lang="en-US" sz="1000" kern="1200" baseline="0" dirty="0" err="1" smtClean="0">
                <a:solidFill>
                  <a:schemeClr val="tx1"/>
                </a:solidFill>
                <a:effectLst/>
                <a:latin typeface="Arial" charset="0"/>
                <a:ea typeface="ＭＳ Ｐゴシック" charset="0"/>
                <a:cs typeface="ＭＳ Ｐゴシック" charset="0"/>
              </a:rPr>
              <a:t>pathfinding</a:t>
            </a:r>
            <a:r>
              <a:rPr lang="en-US" sz="1000" kern="1200" baseline="0" dirty="0" smtClean="0">
                <a:solidFill>
                  <a:schemeClr val="tx1"/>
                </a:solidFill>
                <a:effectLst/>
                <a:latin typeface="Arial" charset="0"/>
                <a:ea typeface="ＭＳ Ｐゴシック" charset="0"/>
                <a:cs typeface="ＭＳ Ｐゴシック" charset="0"/>
              </a:rPr>
              <a:t> for our client – interested in using Spring, Object-Relational-Mapping</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Let me give an example – as close to demo as possible</a:t>
            </a:r>
          </a:p>
          <a:p>
            <a:pPr marL="171450" indent="-171450">
              <a:buFontTx/>
              <a:buChar char="-"/>
            </a:pPr>
            <a:endParaRPr lang="en-US" sz="1000" baseline="0" dirty="0" smtClean="0"/>
          </a:p>
          <a:p>
            <a:pPr marL="171450" indent="-171450">
              <a:buFontTx/>
              <a:buChar char="-"/>
            </a:pPr>
            <a:r>
              <a:rPr lang="en-US" sz="1000" baseline="0" dirty="0" smtClean="0"/>
              <a:t>What you see here is dynamic view of our system – specifically illustrating message handling on outbound path</a:t>
            </a:r>
          </a:p>
          <a:p>
            <a:pPr marL="171450" indent="-171450">
              <a:buFontTx/>
              <a:buChar char="-"/>
            </a:pPr>
            <a:r>
              <a:rPr lang="en-US" sz="1000" baseline="0" dirty="0" smtClean="0"/>
              <a:t>From the application tier a single message can be dispatched to 100’s, thousands, or tens of thousands of recipients over multiple protocols</a:t>
            </a:r>
          </a:p>
          <a:p>
            <a:pPr marL="171450" indent="-171450">
              <a:buFontTx/>
              <a:buChar char="-"/>
            </a:pPr>
            <a:endParaRPr lang="en-US" sz="1000" baseline="0" dirty="0" smtClean="0"/>
          </a:p>
          <a:p>
            <a:pPr marL="171450" indent="-171450">
              <a:buFontTx/>
              <a:buChar char="-"/>
            </a:pPr>
            <a:r>
              <a:rPr lang="en-US" sz="1000" baseline="0" dirty="0" smtClean="0"/>
              <a:t>From our quality attribute scenarios: need to sustain a throughput of 200 messages / second at the gateway highlighted in green</a:t>
            </a:r>
          </a:p>
          <a:p>
            <a:pPr marL="0" indent="0">
              <a:buFontTx/>
              <a:buNone/>
            </a:pPr>
            <a:endParaRPr lang="en-US" sz="1000" baseline="0" dirty="0" smtClean="0"/>
          </a:p>
          <a:p>
            <a:pPr marL="0" indent="0">
              <a:buFontTx/>
              <a:buNone/>
            </a:pPr>
            <a:r>
              <a:rPr lang="en-US" sz="1000" baseline="0" dirty="0" smtClean="0"/>
              <a:t>Several design decisions at stake:</a:t>
            </a:r>
          </a:p>
          <a:p>
            <a:pPr marL="171450" indent="-171450">
              <a:buFontTx/>
              <a:buChar char="-"/>
            </a:pPr>
            <a:r>
              <a:rPr lang="en-US" sz="1000" baseline="0" dirty="0" smtClean="0"/>
              <a:t>Segregated expensive database write operations from the outbound path</a:t>
            </a:r>
          </a:p>
          <a:p>
            <a:pPr marL="171450" indent="-171450">
              <a:buFontTx/>
              <a:buChar char="-"/>
            </a:pPr>
            <a:r>
              <a:rPr lang="en-US" sz="1000" baseline="0" dirty="0" smtClean="0"/>
              <a:t>Using message queues to allow each component to scale independently – correct topology?</a:t>
            </a:r>
          </a:p>
          <a:p>
            <a:pPr marL="171450" indent="-171450">
              <a:buFontTx/>
              <a:buChar char="-"/>
            </a:pPr>
            <a:r>
              <a:rPr lang="en-US" sz="1000" baseline="0" dirty="0" smtClean="0"/>
              <a:t>Caching policy used in each component</a:t>
            </a:r>
          </a:p>
          <a:p>
            <a:pPr marL="171450" indent="-171450">
              <a:buFontTx/>
              <a:buChar char="-"/>
            </a:pPr>
            <a:r>
              <a:rPr lang="en-US" sz="1000" baseline="0" dirty="0" smtClean="0"/>
              <a:t>Dispatch algorithm used to split messages according to outbound protocol</a:t>
            </a:r>
          </a:p>
          <a:p>
            <a:pPr marL="171450" indent="-171450">
              <a:buFontTx/>
              <a:buChar char="-"/>
            </a:pPr>
            <a:endParaRPr lang="en-US" sz="1000" baseline="0" dirty="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27</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smtClean="0"/>
              <a:t>Look</a:t>
            </a:r>
            <a:r>
              <a:rPr lang="en-US" sz="1000" baseline="0" dirty="0" smtClean="0"/>
              <a:t> at a simplified static view of the architecture:</a:t>
            </a:r>
          </a:p>
          <a:p>
            <a:pPr marL="628650" lvl="1" indent="-171450">
              <a:buFontTx/>
              <a:buChar char="-"/>
            </a:pPr>
            <a:r>
              <a:rPr lang="en-US" sz="1000" baseline="0" dirty="0" smtClean="0"/>
              <a:t>Somehow these modules have to work together to meet this goal</a:t>
            </a:r>
          </a:p>
          <a:p>
            <a:pPr marL="628650" lvl="1" indent="-171450">
              <a:buFontTx/>
              <a:buChar char="-"/>
            </a:pPr>
            <a:r>
              <a:rPr lang="en-US" sz="1000" baseline="0" dirty="0" smtClean="0"/>
              <a:t>What do we build first? </a:t>
            </a:r>
          </a:p>
          <a:p>
            <a:pPr marL="628650" lvl="1" indent="-171450">
              <a:buFontTx/>
              <a:buChar char="-"/>
            </a:pPr>
            <a:r>
              <a:rPr lang="en-US" sz="1000" baseline="0" dirty="0" smtClean="0"/>
              <a:t>How much of each component?</a:t>
            </a:r>
            <a:endParaRPr lang="en-US" sz="10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28</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Fashioned the building blocks we would need to construct more of the system</a:t>
            </a:r>
          </a:p>
          <a:p>
            <a:pPr marL="171450" indent="-171450">
              <a:buFontTx/>
              <a:buChar char="-"/>
            </a:pPr>
            <a:endParaRPr lang="en-US" sz="1000" baseline="0" dirty="0" smtClean="0"/>
          </a:p>
          <a:p>
            <a:pPr marL="171450" indent="-171450">
              <a:buFontTx/>
              <a:buChar char="-"/>
            </a:pPr>
            <a:r>
              <a:rPr lang="en-US" sz="1000" baseline="0" dirty="0" smtClean="0"/>
              <a:t>Core was concentration of technologies related to (all required to meet performance / scale objectives)</a:t>
            </a:r>
          </a:p>
          <a:p>
            <a:pPr marL="628650" lvl="1" indent="-171450">
              <a:buFontTx/>
              <a:buChar char="-"/>
            </a:pPr>
            <a:r>
              <a:rPr lang="en-US" sz="1000" baseline="0" dirty="0" smtClean="0"/>
              <a:t>Message serialization</a:t>
            </a:r>
          </a:p>
          <a:p>
            <a:pPr marL="628650" lvl="1" indent="-171450">
              <a:buFontTx/>
              <a:buChar char="-"/>
            </a:pPr>
            <a:r>
              <a:rPr lang="en-US" sz="1000" baseline="0" dirty="0" smtClean="0"/>
              <a:t>Connectors</a:t>
            </a:r>
          </a:p>
          <a:p>
            <a:pPr marL="628650" lvl="1" indent="-171450">
              <a:buFontTx/>
              <a:buChar char="-"/>
            </a:pPr>
            <a:r>
              <a:rPr lang="en-US" sz="1000" baseline="0" dirty="0" smtClean="0"/>
              <a:t>Data access to persistence tier</a:t>
            </a:r>
          </a:p>
          <a:p>
            <a:pPr marL="628650" lvl="1" indent="-171450">
              <a:buFontTx/>
              <a:buChar char="-"/>
            </a:pPr>
            <a:r>
              <a:rPr lang="en-US" sz="1000" baseline="0" dirty="0" smtClean="0"/>
              <a:t>Caching</a:t>
            </a:r>
          </a:p>
          <a:p>
            <a:pPr marL="171450" lvl="0" indent="-171450">
              <a:buFontTx/>
              <a:buChar char="-"/>
            </a:pPr>
            <a:endParaRPr lang="en-US" sz="1000" baseline="0" dirty="0" smtClean="0"/>
          </a:p>
          <a:p>
            <a:pPr marL="171450" lvl="0" indent="-171450">
              <a:buFontTx/>
              <a:buChar char="-"/>
            </a:pPr>
            <a:r>
              <a:rPr lang="en-US" sz="1000" baseline="0" dirty="0" smtClean="0"/>
              <a:t>One of our first performance tests were on our connectors themselves</a:t>
            </a:r>
          </a:p>
          <a:p>
            <a:pPr marL="628650" lvl="1" indent="-171450">
              <a:buFontTx/>
              <a:buChar char="-"/>
            </a:pPr>
            <a:r>
              <a:rPr lang="en-US" sz="1000" baseline="0" dirty="0" smtClean="0"/>
              <a:t>Found that we needed more throughput</a:t>
            </a:r>
          </a:p>
          <a:p>
            <a:pPr marL="628650" lvl="1" indent="-171450">
              <a:buFontTx/>
              <a:buChar char="-"/>
            </a:pPr>
            <a:r>
              <a:rPr lang="en-US" sz="1000" baseline="0" dirty="0" smtClean="0"/>
              <a:t>Implemented connection and channel pooling to get those numbers up</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Used blocks to build other components</a:t>
            </a:r>
          </a:p>
          <a:p>
            <a:pPr marL="171450" indent="-171450">
              <a:buFontTx/>
              <a:buChar char="-"/>
            </a:pPr>
            <a:endParaRPr lang="en-US" sz="1000" baseline="0" dirty="0" smtClean="0"/>
          </a:p>
          <a:p>
            <a:pPr marL="171450" indent="-171450">
              <a:buFontTx/>
              <a:buChar char="-"/>
            </a:pPr>
            <a:r>
              <a:rPr lang="en-US" sz="1000" baseline="0" dirty="0" smtClean="0"/>
              <a:t>Small unit of work pattern meant functionality already limited – even more limited subset</a:t>
            </a:r>
          </a:p>
          <a:p>
            <a:pPr marL="171450" indent="-171450">
              <a:buFontTx/>
              <a:buChar char="-"/>
            </a:pPr>
            <a:endParaRPr lang="en-US" sz="1000" baseline="0" dirty="0" smtClean="0"/>
          </a:p>
          <a:p>
            <a:pPr marL="171450" indent="-171450">
              <a:buFontTx/>
              <a:buChar char="-"/>
            </a:pPr>
            <a:r>
              <a:rPr lang="en-US" sz="1000" baseline="0" dirty="0" smtClean="0"/>
              <a:t>Only required one gateway for the outbound path: client interested in this protocol</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After integration, ran first test : 50 messages per second – well off from where we wanted to be. – Why?</a:t>
            </a:r>
          </a:p>
          <a:p>
            <a:pPr marL="171450" indent="-171450">
              <a:buFontTx/>
              <a:buChar char="-"/>
            </a:pPr>
            <a:endParaRPr lang="en-US" sz="1000" baseline="0" dirty="0" smtClean="0"/>
          </a:p>
          <a:p>
            <a:pPr marL="171450" indent="-171450">
              <a:buFontTx/>
              <a:buChar char="-"/>
            </a:pPr>
            <a:r>
              <a:rPr lang="en-US" sz="1000" baseline="0" dirty="0" smtClean="0"/>
              <a:t>Analysis of results with client, who had some insights into the matter.</a:t>
            </a:r>
          </a:p>
          <a:p>
            <a:pPr marL="171450" indent="-171450">
              <a:buFontTx/>
              <a:buChar char="-"/>
            </a:pPr>
            <a:endParaRPr lang="en-US" sz="1000" baseline="0" dirty="0" smtClean="0"/>
          </a:p>
          <a:p>
            <a:pPr marL="171450" indent="-171450">
              <a:buFontTx/>
              <a:buChar char="-"/>
            </a:pPr>
            <a:r>
              <a:rPr lang="en-US" sz="1000" baseline="0" dirty="0" smtClean="0"/>
              <a:t>Architecture didn’t specify the caching behavior in enough detail to use it properly</a:t>
            </a:r>
          </a:p>
          <a:p>
            <a:pPr marL="171450" indent="-171450">
              <a:buFontTx/>
              <a:buChar char="-"/>
            </a:pPr>
            <a:r>
              <a:rPr lang="en-US" sz="1000" baseline="0" dirty="0" smtClean="0"/>
              <a:t>Dispatch algorithm was inappropriate for the message pattern in the system</a:t>
            </a:r>
          </a:p>
          <a:p>
            <a:pPr marL="171450" indent="-171450">
              <a:buFontTx/>
              <a:buChar char="-"/>
            </a:pPr>
            <a:r>
              <a:rPr lang="en-US" sz="1000" baseline="0" dirty="0" smtClean="0"/>
              <a:t>Serializing too much information, think carefully about where it is really needed</a:t>
            </a:r>
          </a:p>
          <a:p>
            <a:pPr marL="0" indent="0">
              <a:buFontTx/>
              <a:buNone/>
            </a:pPr>
            <a:endParaRPr lang="en-US" sz="1000" baseline="0" dirty="0" smtClean="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31</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Revised select components – equated to architectural decisions</a:t>
            </a:r>
          </a:p>
          <a:p>
            <a:pPr marL="171450" indent="-171450">
              <a:buFontTx/>
              <a:buChar char="-"/>
            </a:pPr>
            <a:r>
              <a:rPr lang="en-US" sz="1000" baseline="0" dirty="0" smtClean="0"/>
              <a:t>Re-ran test suite and managed to achieve the quality attribute’s test objectives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32</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Reference implementation is not a prototype</a:t>
            </a:r>
          </a:p>
          <a:p>
            <a:pPr marL="628650" lvl="1" indent="-171450">
              <a:buFontTx/>
              <a:buChar char="-"/>
            </a:pPr>
            <a:r>
              <a:rPr lang="en-US" dirty="0" smtClean="0"/>
              <a:t>Very different quality processes involved</a:t>
            </a:r>
            <a:r>
              <a:rPr lang="en-US" baseline="0" dirty="0"/>
              <a:t> </a:t>
            </a:r>
            <a:r>
              <a:rPr lang="en-US" baseline="0" dirty="0" smtClean="0"/>
              <a:t>in the development of something that is more like a “golden standard”</a:t>
            </a:r>
          </a:p>
          <a:p>
            <a:pPr marL="628650" lvl="1" indent="-171450">
              <a:buFontTx/>
              <a:buChar char="-"/>
            </a:pPr>
            <a:r>
              <a:rPr lang="en-US" baseline="0" dirty="0" smtClean="0"/>
              <a:t>More importantly, requires architectural certainty</a:t>
            </a:r>
          </a:p>
          <a:p>
            <a:pPr marL="171450" lvl="0" indent="-171450">
              <a:buFontTx/>
              <a:buChar char="-"/>
            </a:pPr>
            <a:endParaRPr lang="en-US" baseline="0" dirty="0" smtClean="0"/>
          </a:p>
          <a:p>
            <a:pPr marL="171450" lvl="0" indent="-171450">
              <a:buFontTx/>
              <a:buChar char="-"/>
            </a:pPr>
            <a:r>
              <a:rPr lang="en-US" baseline="0" dirty="0" smtClean="0"/>
              <a:t>Look past the code</a:t>
            </a:r>
          </a:p>
          <a:p>
            <a:pPr marL="628650" lvl="1" indent="-171450">
              <a:buFontTx/>
              <a:buChar char="-"/>
            </a:pPr>
            <a:r>
              <a:rPr lang="en-US" baseline="0" dirty="0" smtClean="0"/>
              <a:t>When writing code, kept quality attributes in mind; definitely saw architecture manifest at the code level.</a:t>
            </a:r>
          </a:p>
          <a:p>
            <a:pPr marL="628650" lvl="1" indent="-171450">
              <a:buFontTx/>
              <a:buChar char="-"/>
            </a:pPr>
            <a:endParaRPr lang="en-US" baseline="0" dirty="0" smtClean="0"/>
          </a:p>
          <a:p>
            <a:pPr marL="171450" lvl="0" indent="-171450">
              <a:buFontTx/>
              <a:buChar char="-"/>
            </a:pPr>
            <a:r>
              <a:rPr lang="en-US" baseline="0" dirty="0" smtClean="0"/>
              <a:t>Mentioned ran into integration problems: slowed down test process – why?</a:t>
            </a:r>
          </a:p>
          <a:p>
            <a:pPr marL="628650" lvl="1" indent="-171450">
              <a:buFontTx/>
              <a:buChar char="-"/>
            </a:pPr>
            <a:r>
              <a:rPr lang="en-US" baseline="0" dirty="0" smtClean="0"/>
              <a:t>Testability</a:t>
            </a:r>
          </a:p>
          <a:p>
            <a:pPr marL="628650" lvl="1" indent="-171450">
              <a:buFontTx/>
              <a:buChar char="-"/>
            </a:pPr>
            <a:r>
              <a:rPr lang="en-US" baseline="0" dirty="0" smtClean="0"/>
              <a:t>Configurability</a:t>
            </a:r>
          </a:p>
          <a:p>
            <a:pPr marL="628650" lvl="1" indent="-171450">
              <a:buFontTx/>
              <a:buChar char="-"/>
            </a:pPr>
            <a:r>
              <a:rPr lang="en-US" baseline="0" dirty="0" err="1" smtClean="0"/>
              <a:t>Evolveability</a:t>
            </a: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33</a:t>
            </a:fld>
            <a:endParaRPr lang="en-US"/>
          </a:p>
        </p:txBody>
      </p:sp>
    </p:spTree>
    <p:extLst>
      <p:ext uri="{BB962C8B-B14F-4D97-AF65-F5344CB8AC3E}">
        <p14:creationId xmlns:p14="http://schemas.microsoft.com/office/powerpoint/2010/main" val="138875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Where are we right now:</a:t>
            </a:r>
          </a:p>
          <a:p>
            <a:endParaRPr lang="en-US" sz="1000" dirty="0" smtClean="0"/>
          </a:p>
          <a:p>
            <a:pPr marL="171450" indent="-171450">
              <a:buFontTx/>
              <a:buChar char="-"/>
            </a:pPr>
            <a:r>
              <a:rPr lang="en-US" sz="1000" dirty="0" smtClean="0"/>
              <a:t>We’ve got</a:t>
            </a:r>
            <a:r>
              <a:rPr lang="en-US" sz="1000" baseline="0" dirty="0" smtClean="0"/>
              <a:t> prototype code that resembles our architecture: need this to move forward with other tests</a:t>
            </a:r>
          </a:p>
          <a:p>
            <a:pPr marL="171450" indent="-171450">
              <a:buFontTx/>
              <a:buChar char="-"/>
            </a:pPr>
            <a:endParaRPr lang="en-US" sz="1000" baseline="0" dirty="0" smtClean="0"/>
          </a:p>
          <a:p>
            <a:pPr marL="171450" indent="-171450">
              <a:buFontTx/>
              <a:buChar char="-"/>
            </a:pPr>
            <a:r>
              <a:rPr lang="en-US" sz="1000" baseline="0" dirty="0" smtClean="0"/>
              <a:t>Tackled some of the most uncertain and risky technical verification activities first</a:t>
            </a:r>
          </a:p>
          <a:p>
            <a:pPr marL="171450" indent="-171450">
              <a:buFontTx/>
              <a:buChar char="-"/>
            </a:pPr>
            <a:endParaRPr lang="en-US" sz="1000" baseline="0" dirty="0" smtClean="0"/>
          </a:p>
          <a:p>
            <a:pPr marL="171450" indent="-171450">
              <a:buFontTx/>
              <a:buChar char="-"/>
            </a:pPr>
            <a:r>
              <a:rPr lang="en-US" sz="1000" baseline="0" dirty="0" smtClean="0"/>
              <a:t>Customer has focused us on performance and scalability right now</a:t>
            </a:r>
          </a:p>
          <a:p>
            <a:pPr marL="171450" indent="-171450">
              <a:buFontTx/>
              <a:buChar char="-"/>
            </a:pPr>
            <a:r>
              <a:rPr lang="en-US" sz="1000" baseline="0" dirty="0" smtClean="0"/>
              <a:t>Take another look at extensibility afterwards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82200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i="0" dirty="0" smtClean="0"/>
              <a:t>Brings</a:t>
            </a:r>
            <a:r>
              <a:rPr lang="en-US" i="0" baseline="0" dirty="0" smtClean="0"/>
              <a:t> us to what is going to happen next semester.</a:t>
            </a:r>
          </a:p>
          <a:p>
            <a:pPr marL="0" indent="0">
              <a:buFontTx/>
              <a:buNone/>
            </a:pPr>
            <a:endParaRPr lang="en-US" i="0" baseline="0" dirty="0" smtClean="0"/>
          </a:p>
          <a:p>
            <a:pPr marL="171450" indent="-171450">
              <a:buFontTx/>
              <a:buChar char="-"/>
            </a:pPr>
            <a:r>
              <a:rPr lang="en-US" i="0" baseline="0" dirty="0" smtClean="0"/>
              <a:t>First thing: re-engage and ensure the client is aware of all the outstanding architectural issues</a:t>
            </a:r>
          </a:p>
          <a:p>
            <a:pPr marL="628650" lvl="1" indent="-171450">
              <a:buFontTx/>
              <a:buChar char="-"/>
            </a:pPr>
            <a:r>
              <a:rPr lang="en-US" i="0" baseline="0" dirty="0" smtClean="0"/>
              <a:t>Requires an analysis of where we are at based on all the recent test data</a:t>
            </a:r>
          </a:p>
          <a:p>
            <a:pPr marL="628650" lvl="1" indent="-171450">
              <a:buFontTx/>
              <a:buChar char="-"/>
            </a:pPr>
            <a:endParaRPr lang="en-US" i="0" baseline="0" dirty="0" smtClean="0"/>
          </a:p>
          <a:p>
            <a:pPr marL="171450" indent="-171450">
              <a:buFontTx/>
              <a:buChar char="-"/>
            </a:pPr>
            <a:r>
              <a:rPr lang="en-US" i="0" baseline="0" dirty="0" smtClean="0"/>
              <a:t>At some point freeze architecture – anytime between there the client can direct our efforts to places of interest</a:t>
            </a:r>
          </a:p>
          <a:p>
            <a:pPr marL="171450" indent="-171450">
              <a:buFontTx/>
              <a:buChar char="-"/>
            </a:pPr>
            <a:endParaRPr lang="en-US" i="0" baseline="0" dirty="0" smtClean="0"/>
          </a:p>
          <a:p>
            <a:pPr marL="171450" indent="-171450">
              <a:buFontTx/>
              <a:buChar char="-"/>
            </a:pPr>
            <a:r>
              <a:rPr lang="en-US" i="0" baseline="0" dirty="0" smtClean="0"/>
              <a:t>Once architecture is frozen, analysis on the status of architecture</a:t>
            </a:r>
          </a:p>
          <a:p>
            <a:pPr marL="628650" lvl="1" indent="-171450">
              <a:buFontTx/>
              <a:buChar char="-"/>
            </a:pPr>
            <a:r>
              <a:rPr lang="en-US" i="0" baseline="0" dirty="0" smtClean="0"/>
              <a:t>Take into consideration other quality attributes</a:t>
            </a:r>
          </a:p>
          <a:p>
            <a:pPr marL="628650" lvl="1" indent="-171450">
              <a:buFontTx/>
              <a:buChar char="-"/>
            </a:pPr>
            <a:r>
              <a:rPr lang="en-US" i="0" baseline="0" dirty="0" smtClean="0"/>
              <a:t>Outstanding issues</a:t>
            </a:r>
            <a:r>
              <a:rPr lang="en-US" i="0" baseline="0" dirty="0"/>
              <a:t> </a:t>
            </a:r>
            <a:r>
              <a:rPr lang="en-US" i="0" baseline="0" dirty="0" smtClean="0"/>
              <a:t>and risks</a:t>
            </a:r>
          </a:p>
          <a:p>
            <a:pPr marL="628650" lvl="1" indent="-171450">
              <a:buFontTx/>
              <a:buChar char="-"/>
            </a:pPr>
            <a:endParaRPr lang="en-US" i="0" baseline="0" dirty="0" smtClean="0"/>
          </a:p>
          <a:p>
            <a:pPr marL="171450" lvl="0" indent="-171450">
              <a:buFontTx/>
              <a:buChar char="-"/>
            </a:pPr>
            <a:r>
              <a:rPr lang="en-US" i="0" baseline="0" dirty="0" smtClean="0"/>
              <a:t>Take one last final decision with client with regard to confidence in design and spend remaining time packaging all artifacts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36</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Our system will reside with energy aggregators,</a:t>
            </a:r>
            <a:r>
              <a:rPr lang="en-US" baseline="0" dirty="0" smtClean="0"/>
              <a:t> such as EnerNOC to handle notification and feedback</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40</a:t>
            </a:fld>
            <a:endParaRPr lang="en-US"/>
          </a:p>
        </p:txBody>
      </p:sp>
    </p:spTree>
    <p:extLst>
      <p:ext uri="{BB962C8B-B14F-4D97-AF65-F5344CB8AC3E}">
        <p14:creationId xmlns:p14="http://schemas.microsoft.com/office/powerpoint/2010/main" val="2008605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Project scope is denoted by the grey dotted box</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41</a:t>
            </a:fld>
            <a:endParaRPr lang="en-US"/>
          </a:p>
        </p:txBody>
      </p:sp>
    </p:spTree>
    <p:extLst>
      <p:ext uri="{BB962C8B-B14F-4D97-AF65-F5344CB8AC3E}">
        <p14:creationId xmlns:p14="http://schemas.microsoft.com/office/powerpoint/2010/main" val="2462402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43</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44</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46</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48</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49</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50</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51</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52</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53</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54</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58</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59</a:t>
            </a:fld>
            <a:endParaRPr lang="en-US"/>
          </a:p>
        </p:txBody>
      </p:sp>
    </p:spTree>
    <p:extLst>
      <p:ext uri="{BB962C8B-B14F-4D97-AF65-F5344CB8AC3E}">
        <p14:creationId xmlns:p14="http://schemas.microsoft.com/office/powerpoint/2010/main" val="4079027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60</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66</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67</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68</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69</a:t>
            </a:fld>
            <a:endParaRPr lang="en-US"/>
          </a:p>
        </p:txBody>
      </p:sp>
    </p:spTree>
    <p:extLst>
      <p:ext uri="{BB962C8B-B14F-4D97-AF65-F5344CB8AC3E}">
        <p14:creationId xmlns:p14="http://schemas.microsoft.com/office/powerpoint/2010/main" val="1172268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70</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71</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72</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design iterations:</a:t>
            </a:r>
            <a:r>
              <a:rPr lang="en-US" baseline="0" dirty="0" smtClean="0"/>
              <a:t> </a:t>
            </a:r>
            <a:r>
              <a:rPr lang="en-US" dirty="0" smtClean="0"/>
              <a:t>ensure convergence</a:t>
            </a:r>
            <a:r>
              <a:rPr lang="en-US" baseline="0" dirty="0" smtClean="0"/>
              <a:t> of designs and gather client feedback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73</a:t>
            </a:fld>
            <a:endParaRPr lang="en-US"/>
          </a:p>
        </p:txBody>
      </p:sp>
    </p:spTree>
    <p:extLst>
      <p:ext uri="{BB962C8B-B14F-4D97-AF65-F5344CB8AC3E}">
        <p14:creationId xmlns:p14="http://schemas.microsoft.com/office/powerpoint/2010/main" val="652713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101</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102</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103</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104</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105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106</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1910875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481444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5ECEE-840B-8C46-8E1A-B434F40BBB92}" type="datetimeFigureOut">
              <a:rPr lang="en-US" smtClean="0"/>
              <a:t>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63232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5ECEE-840B-8C46-8E1A-B434F40BBB92}" type="datetimeFigureOut">
              <a:rPr lang="en-US" smtClean="0"/>
              <a:t>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12517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5ECEE-840B-8C46-8E1A-B434F40BBB92}" type="datetimeFigureOut">
              <a:rPr lang="en-US" smtClean="0"/>
              <a:t>8/10/12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3702657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5ECEE-840B-8C46-8E1A-B434F40BBB92}" type="datetimeFigureOut">
              <a:rPr lang="en-US" smtClean="0"/>
              <a:t>8/10/12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2557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5ECEE-840B-8C46-8E1A-B434F40BBB92}" type="datetimeFigureOut">
              <a:rPr lang="en-US" smtClean="0"/>
              <a:t>8/10/12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2787476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412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183034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88202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4248002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t>
            </a:r>
            <a:r>
              <a:rPr lang="en-US" sz="1600" dirty="0">
                <a:latin typeface="Calibri" charset="0"/>
              </a:rPr>
              <a:t>APPROACH</a:t>
            </a:r>
            <a:r>
              <a:rPr lang="en-US" sz="1600" dirty="0">
                <a:solidFill>
                  <a:srgbClr val="D0D0D0"/>
                </a:solidFill>
                <a:latin typeface="Calibri" charset="0"/>
              </a:rPr>
              <a:t>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7010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5ECEE-840B-8C46-8E1A-B434F40BBB92}" type="datetimeFigureOut">
              <a:rPr lang="en-US" smtClean="0"/>
              <a:t>8/10/12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384937009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chemeClr val="bg1"/>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latin typeface="Calibri" charset="0"/>
              </a:rPr>
              <a:t>TEAM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a:t>
            </a:r>
            <a:r>
              <a:rPr lang="en-US" sz="1600" dirty="0">
                <a:latin typeface="Calibri" charset="0"/>
              </a:rPr>
              <a:t>PROGRESS</a:t>
            </a:r>
            <a:r>
              <a:rPr lang="en-US" sz="1600" dirty="0">
                <a:solidFill>
                  <a:srgbClr val="D0D0D0"/>
                </a:solidFill>
                <a:latin typeface="Calibri" charset="0"/>
              </a:rPr>
              <a:t>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PROJECT</a:t>
            </a:r>
            <a:r>
              <a:rPr lang="en-US" sz="1600" dirty="0">
                <a:solidFill>
                  <a:srgbClr val="D0D0D0"/>
                </a:solidFill>
                <a:latin typeface="Calibri" charset="0"/>
              </a:rPr>
              <a:t>             PROGRESS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a:t>
            </a:r>
            <a:r>
              <a:rPr lang="en-US" sz="1600" dirty="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chart" Target="../charts/char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chart" Target="../charts/char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chart" Target="../charts/char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chart" Target="../charts/char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chart" Target="../charts/char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chart" Target="../charts/char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chart" Target="../charts/char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chart" Target="../charts/char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chart" Target="../charts/char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chart" Target="../charts/char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chart" Target="../charts/char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chart" Target="../charts/char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chart" Target="../charts/char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chart" Target="../charts/char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6553200" y="6356350"/>
            <a:ext cx="2133600" cy="365125"/>
          </a:xfrm>
          <a:prstGeom prst="rect">
            <a:avLst/>
          </a:prstGeom>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18274983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53271424"/>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a:t>
            </a:r>
            <a:r>
              <a:rPr lang="en-US" sz="1400" b="1" dirty="0" smtClean="0">
                <a:solidFill>
                  <a:schemeClr val="tx1"/>
                </a:solidFill>
              </a:rPr>
              <a:t>drivers iteratively</a:t>
            </a:r>
            <a:endParaRPr lang="en-US" sz="1400" b="1" dirty="0">
              <a:solidFill>
                <a:schemeClr val="tx1"/>
              </a:solidFill>
            </a:endParaRP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verify design decisions</a:t>
            </a:r>
          </a:p>
        </p:txBody>
      </p:sp>
      <p:grpSp>
        <p:nvGrpSpPr>
          <p:cNvPr id="4" name="Group 3"/>
          <p:cNvGrpSpPr/>
          <p:nvPr/>
        </p:nvGrpSpPr>
        <p:grpSpPr>
          <a:xfrm>
            <a:off x="7277100" y="4953000"/>
            <a:ext cx="1714500" cy="855086"/>
            <a:chOff x="6743700" y="4953000"/>
            <a:chExt cx="1714500" cy="855086"/>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4953000"/>
              <a:ext cx="17145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Frozen</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Analysis, transition, and</a:t>
            </a:r>
          </a:p>
          <a:p>
            <a:pPr>
              <a:spcBef>
                <a:spcPts val="0"/>
              </a:spcBef>
              <a:defRPr/>
            </a:pPr>
            <a:r>
              <a:rPr lang="en-US" sz="1400" b="1" dirty="0">
                <a:solidFill>
                  <a:srgbClr val="000000"/>
                </a:solidFill>
                <a:ea typeface="ＭＳ Ｐゴシック" pitchFamily="34" charset="-128"/>
              </a:rPr>
              <a:t>p</a:t>
            </a:r>
            <a:r>
              <a:rPr lang="en-US" sz="1400" b="1" dirty="0" smtClean="0">
                <a:solidFill>
                  <a:srgbClr val="000000"/>
                </a:solidFill>
                <a:ea typeface="ＭＳ Ｐゴシック" pitchFamily="34" charset="-128"/>
              </a:rPr>
              <a:t>ostmortem</a:t>
            </a: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868990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Technical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79876727"/>
              </p:ext>
            </p:extLst>
          </p:nvPr>
        </p:nvGraphicFramePr>
        <p:xfrm>
          <a:off x="533400" y="1447800"/>
          <a:ext cx="8001000" cy="4109517"/>
        </p:xfrm>
        <a:graphic>
          <a:graphicData uri="http://schemas.openxmlformats.org/drawingml/2006/table">
            <a:tbl>
              <a:tblPr firstRow="1" bandRow="1">
                <a:tableStyleId>{616DA210-FB5B-4158-B5E0-FEB733F419BA}</a:tableStyleId>
              </a:tblPr>
              <a:tblGrid>
                <a:gridCol w="2265769"/>
                <a:gridCol w="5735231"/>
              </a:tblGrid>
              <a:tr h="218395">
                <a:tc>
                  <a:txBody>
                    <a:bodyPr/>
                    <a:lstStyle/>
                    <a:p>
                      <a:pPr algn="ctr"/>
                      <a:r>
                        <a:rPr lang="en-US" sz="1600" dirty="0" smtClean="0"/>
                        <a:t>Constraint</a:t>
                      </a:r>
                      <a:endParaRPr lang="en-US" sz="1600" dirty="0"/>
                    </a:p>
                  </a:txBody>
                  <a:tcPr marT="45715" marB="45715"/>
                </a:tc>
                <a:tc>
                  <a:txBody>
                    <a:bodyPr/>
                    <a:lstStyle/>
                    <a:p>
                      <a:pPr algn="ctr"/>
                      <a:r>
                        <a:rPr lang="en-US" sz="1600" dirty="0" smtClean="0"/>
                        <a:t>Description</a:t>
                      </a:r>
                      <a:endParaRPr lang="en-US" sz="1600" dirty="0"/>
                    </a:p>
                  </a:txBody>
                  <a:tcPr marT="45715" marB="45715"/>
                </a:tc>
              </a:tr>
              <a:tr h="822916">
                <a:tc>
                  <a:txBody>
                    <a:bodyPr/>
                    <a:lstStyle/>
                    <a:p>
                      <a:r>
                        <a:rPr lang="en-US" sz="1600" dirty="0" smtClean="0"/>
                        <a:t>Operating</a:t>
                      </a:r>
                      <a:r>
                        <a:rPr lang="en-US" sz="1600" baseline="0" dirty="0" smtClean="0"/>
                        <a:t> System</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Target platform should</a:t>
                      </a:r>
                      <a:r>
                        <a:rPr lang="en-US" sz="1600" baseline="0" dirty="0" smtClean="0"/>
                        <a:t> be a Linux flavored operating system</a:t>
                      </a:r>
                    </a:p>
                    <a:p>
                      <a:pPr marL="285750" indent="-285750">
                        <a:buFont typeface="Arial" pitchFamily="34" charset="0"/>
                        <a:buChar char="•"/>
                      </a:pPr>
                      <a:r>
                        <a:rPr lang="en-US" sz="1600" baseline="0" dirty="0" smtClean="0"/>
                        <a:t>Amazon Machine Images (AMI) should support the selected OS</a:t>
                      </a:r>
                      <a:endParaRPr lang="en-US" sz="1600" dirty="0">
                        <a:latin typeface="+mn-lt"/>
                      </a:endParaRPr>
                    </a:p>
                  </a:txBody>
                  <a:tcPr marT="45715" marB="45715"/>
                </a:tc>
              </a:tr>
              <a:tr h="370795">
                <a:tc>
                  <a:txBody>
                    <a:bodyPr/>
                    <a:lstStyle/>
                    <a:p>
                      <a:r>
                        <a:rPr lang="en-US" sz="1600" dirty="0" smtClean="0"/>
                        <a:t>Computing</a:t>
                      </a:r>
                      <a:r>
                        <a:rPr lang="en-US" sz="1600" baseline="0" dirty="0" smtClean="0"/>
                        <a:t> Platform</a:t>
                      </a:r>
                      <a:endParaRPr lang="en-US" sz="1600" dirty="0">
                        <a:latin typeface="+mn-lt"/>
                      </a:endParaRPr>
                    </a:p>
                  </a:txBody>
                  <a:tcPr marT="45715" marB="45715"/>
                </a:tc>
                <a:tc>
                  <a:txBody>
                    <a:bodyPr/>
                    <a:lstStyle/>
                    <a:p>
                      <a:r>
                        <a:rPr lang="en-US" sz="1600" dirty="0" smtClean="0"/>
                        <a:t>The system should be verified on Amazon EC2 AMIs</a:t>
                      </a:r>
                      <a:endParaRPr lang="en-US" sz="1600" dirty="0">
                        <a:latin typeface="+mn-lt"/>
                      </a:endParaRPr>
                    </a:p>
                  </a:txBody>
                  <a:tcPr marT="45715" marB="45715"/>
                </a:tc>
              </a:tr>
              <a:tr h="599366">
                <a:tc>
                  <a:txBody>
                    <a:bodyPr/>
                    <a:lstStyle/>
                    <a:p>
                      <a:r>
                        <a:rPr lang="en-US" sz="1600" dirty="0" smtClean="0"/>
                        <a:t>Computer</a:t>
                      </a:r>
                      <a:r>
                        <a:rPr lang="en-US" sz="1600" baseline="0" dirty="0" smtClean="0"/>
                        <a:t> Languages</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No</a:t>
                      </a:r>
                      <a:r>
                        <a:rPr lang="en-US" sz="1600" baseline="0" dirty="0" smtClean="0"/>
                        <a:t> usage of proprietary languages resulting in vendor lock-in</a:t>
                      </a:r>
                    </a:p>
                    <a:p>
                      <a:pPr marL="285750" indent="-285750">
                        <a:buFont typeface="Arial" pitchFamily="34" charset="0"/>
                        <a:buChar char="•"/>
                      </a:pPr>
                      <a:r>
                        <a:rPr lang="en-US" sz="1600" baseline="0" dirty="0" smtClean="0"/>
                        <a:t>Preferred computer languages are Java, Ruby or Python</a:t>
                      </a:r>
                      <a:endParaRPr lang="en-US" sz="1600" dirty="0">
                        <a:latin typeface="+mn-lt"/>
                      </a:endParaRPr>
                    </a:p>
                  </a:txBody>
                  <a:tcPr marT="45715" marB="45715"/>
                </a:tc>
              </a:tr>
              <a:tr h="822916">
                <a:tc>
                  <a:txBody>
                    <a:bodyPr/>
                    <a:lstStyle/>
                    <a:p>
                      <a:r>
                        <a:rPr lang="en-US" sz="1600" dirty="0" smtClean="0"/>
                        <a:t>Protocols/Standards</a:t>
                      </a:r>
                      <a:endParaRPr lang="en-US" sz="1600" dirty="0">
                        <a:latin typeface="+mn-lt"/>
                      </a:endParaRPr>
                    </a:p>
                  </a:txBody>
                  <a:tcPr marT="45715" marB="45715"/>
                </a:tc>
                <a:tc>
                  <a:txBody>
                    <a:bodyPr/>
                    <a:lstStyle/>
                    <a:p>
                      <a:r>
                        <a:rPr lang="en-US" sz="1600" kern="1200" dirty="0" smtClean="0">
                          <a:effectLst/>
                        </a:rPr>
                        <a:t>At a minimum, the system should support HTTP (SOAP/REST), XMPP, and an appropriate queuing protocol (e.g., AMQP or STOMP)</a:t>
                      </a:r>
                      <a:endParaRPr lang="en-US" sz="1600" dirty="0">
                        <a:latin typeface="+mn-lt"/>
                      </a:endParaRPr>
                    </a:p>
                  </a:txBody>
                  <a:tcPr marT="45715" marB="45715"/>
                </a:tc>
              </a:tr>
              <a:tr h="579087">
                <a:tc>
                  <a:txBody>
                    <a:bodyPr/>
                    <a:lstStyle/>
                    <a:p>
                      <a:r>
                        <a:rPr lang="en-US" sz="1600" dirty="0" smtClean="0"/>
                        <a:t>Tools/Methods </a:t>
                      </a:r>
                      <a:endParaRPr lang="en-US" sz="1600" dirty="0"/>
                    </a:p>
                  </a:txBody>
                  <a:tcPr marT="45715" marB="45715"/>
                </a:tc>
                <a:tc>
                  <a:txBody>
                    <a:bodyPr/>
                    <a:lstStyle/>
                    <a:p>
                      <a:r>
                        <a:rPr lang="en-US" sz="1600" dirty="0" smtClean="0"/>
                        <a:t>No proprietary software tools for developing</a:t>
                      </a:r>
                      <a:r>
                        <a:rPr lang="en-US" sz="1600" baseline="0" dirty="0" smtClean="0"/>
                        <a:t>, and testing the system</a:t>
                      </a:r>
                      <a:endParaRPr lang="en-US" sz="1600" dirty="0"/>
                    </a:p>
                  </a:txBody>
                  <a:tcPr marT="45715" marB="45715"/>
                </a:tc>
              </a:tr>
              <a:tr h="579087">
                <a:tc>
                  <a:txBody>
                    <a:bodyPr/>
                    <a:lstStyle/>
                    <a:p>
                      <a:r>
                        <a:rPr lang="en-US" sz="1600" dirty="0" smtClean="0"/>
                        <a:t>Computing Capacity</a:t>
                      </a:r>
                      <a:endParaRPr lang="en-US" sz="1600" dirty="0"/>
                    </a:p>
                  </a:txBody>
                  <a:tcPr marT="45715" marB="45715"/>
                </a:tc>
                <a:tc>
                  <a:txBody>
                    <a:bodyPr/>
                    <a:lstStyle/>
                    <a:p>
                      <a:r>
                        <a:rPr lang="en-US" sz="1600" kern="1200" dirty="0" smtClean="0">
                          <a:effectLst/>
                        </a:rPr>
                        <a:t>ADR system should support scaling out (scaling horizontally)</a:t>
                      </a:r>
                      <a:r>
                        <a:rPr lang="en-US" sz="1600" kern="1200" baseline="0" dirty="0" smtClean="0">
                          <a:effectLst/>
                        </a:rPr>
                        <a:t> </a:t>
                      </a:r>
                      <a:r>
                        <a:rPr lang="en-US" sz="1600" kern="1200" dirty="0" smtClean="0">
                          <a:effectLst/>
                        </a:rPr>
                        <a:t>by adding redundant computing and data storage nodes (servers).</a:t>
                      </a:r>
                      <a:endParaRPr lang="en-US" sz="1600" dirty="0"/>
                    </a:p>
                  </a:txBody>
                  <a:tcPr marT="45715" marB="45715"/>
                </a:tc>
              </a:tr>
            </a:tbl>
          </a:graphicData>
        </a:graphic>
      </p:graphicFrame>
    </p:spTree>
    <p:extLst>
      <p:ext uri="{BB962C8B-B14F-4D97-AF65-F5344CB8AC3E}">
        <p14:creationId xmlns:p14="http://schemas.microsoft.com/office/powerpoint/2010/main" val="77610656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Protocol </a:t>
            </a:r>
            <a:r>
              <a:rPr lang="en-US" dirty="0"/>
              <a:t>E</a:t>
            </a:r>
            <a:r>
              <a:rPr lang="en-US" dirty="0" smtClean="0"/>
              <a:t>xtensibility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264062395"/>
              </p:ext>
            </p:extLst>
          </p:nvPr>
        </p:nvGraphicFramePr>
        <p:xfrm>
          <a:off x="457200" y="1295400"/>
          <a:ext cx="8382000" cy="4975531"/>
        </p:xfrm>
        <a:graphic>
          <a:graphicData uri="http://schemas.openxmlformats.org/drawingml/2006/table">
            <a:tbl>
              <a:tblPr/>
              <a:tblGrid>
                <a:gridCol w="2132013"/>
                <a:gridCol w="6249987"/>
              </a:tblGrid>
              <a:tr h="654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ADR vendors agree to use a new protocol</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4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 software developer is adding support for a new protocol to the system</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36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The developer is familiar with the relevant documentation and APIs, and the first three protocols are already provided by the reference implementation. The new protocol is based on TCP/IP. Reference architecture is released to the community.</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new protocol is successfully implemented and integrated into the system.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55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Implementation and integration should require no changes to the existing system. Extensibility should be achieved through the existing interfaces.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97622146"/>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 Service Extensibility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902488635"/>
              </p:ext>
            </p:extLst>
          </p:nvPr>
        </p:nvGraphicFramePr>
        <p:xfrm>
          <a:off x="609600" y="1524000"/>
          <a:ext cx="8305800" cy="4610101"/>
        </p:xfrm>
        <a:graphic>
          <a:graphicData uri="http://schemas.openxmlformats.org/drawingml/2006/table">
            <a:tbl>
              <a:tblPr/>
              <a:tblGrid>
                <a:gridCol w="2743200"/>
                <a:gridCol w="5562600"/>
              </a:tblGrid>
              <a:tr h="914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OASIS publishes a new version of the Energy Interoperation standard, which specifies new services or operations.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 developer adds a new OpenADR service or operation</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Environment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Abstract service interfaces exist to support communication between VTN and VENs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new service is added to the system.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No interface modifications or deletions are required. However, adding new interfaces is permitted.</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1837997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a:t>
            </a:r>
            <a:r>
              <a:rPr lang="en-US" dirty="0"/>
              <a:t>for QA : </a:t>
            </a:r>
            <a:r>
              <a:rPr lang="en-US" dirty="0" smtClean="0"/>
              <a:t>Scalability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103</a:t>
            </a:fld>
            <a:endParaRPr lang="en-US"/>
          </a:p>
        </p:txBody>
      </p:sp>
      <p:graphicFrame>
        <p:nvGraphicFramePr>
          <p:cNvPr id="3" name="Table 2"/>
          <p:cNvGraphicFramePr>
            <a:graphicFrameLocks noGrp="1"/>
          </p:cNvGraphicFramePr>
          <p:nvPr/>
        </p:nvGraphicFramePr>
        <p:xfrm>
          <a:off x="533400" y="1447800"/>
          <a:ext cx="8305800" cy="4643750"/>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number of messages/unit time increases.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New VTNs are added to the system due to growth of the business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Assuming each server stack can manage 50,000 VENs for the defined throughput (specified in a SLA), the VTN is now overloaded . However, limitations of underlying technologies may be disregarded. </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server resource is added and configured to handle the load.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No software code-level changes are permitted and the required throughput is maintained. However, code changes are acceptable when scaling in order of magnitude (e.g. 10,000 VENs to 1,000,000 VENs).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2163393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Outbound latency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9756789"/>
              </p:ext>
            </p:extLst>
          </p:nvPr>
        </p:nvGraphicFramePr>
        <p:xfrm>
          <a:off x="533400" y="1447800"/>
          <a:ext cx="8305800" cy="4643750"/>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aggregator wants to send the DR event to end node</a:t>
                      </a:r>
                      <a:r>
                        <a:rPr lang="en-US" sz="1800" kern="1200" baseline="0" dirty="0" smtClean="0">
                          <a:solidFill>
                            <a:schemeClr val="tx1"/>
                          </a:solidFill>
                          <a:effectLst/>
                          <a:latin typeface="+mn-lt"/>
                          <a:ea typeface="+mn-ea"/>
                          <a:cs typeface="+mn-cs"/>
                        </a:rPr>
                        <a:t> users</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An automated or manual message transfer is initiated </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ready for receive the event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The particular DR event is delivered to each of the intended VENs.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 Refer to Slow DR profile, Medium DR profile, Real-time DR profile.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3863011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Inbound latency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93397773"/>
              </p:ext>
            </p:extLst>
          </p:nvPr>
        </p:nvGraphicFramePr>
        <p:xfrm>
          <a:off x="533400" y="1447800"/>
          <a:ext cx="8305800" cy="4750113"/>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10,000 VENs need to find out if they are intended to receive an event from the VTN</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The VENs send messages to the VTN, polling for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Or responding to events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can communicate with VTN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Persistence the event from VEN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Refer to Slow DR profile, Medium DR profile, Real-time DR profile.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345598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Throughput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75358115"/>
              </p:ext>
            </p:extLst>
          </p:nvPr>
        </p:nvGraphicFramePr>
        <p:xfrm>
          <a:off x="533400" y="1447800"/>
          <a:ext cx="8305800" cy="4933304"/>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Messages sent from the VTN to the VENs in the case of a DR event.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kern="1200" dirty="0" smtClean="0">
                          <a:solidFill>
                            <a:schemeClr val="tx1"/>
                          </a:solidFill>
                          <a:effectLst/>
                          <a:latin typeface="+mn-lt"/>
                          <a:ea typeface="+mn-ea"/>
                          <a:cs typeface="+mn-cs"/>
                        </a:rPr>
                        <a:t>An automated or manual message transfer is initiated </a:t>
                      </a:r>
                      <a:endParaRPr kumimoji="0" lang="en-US" sz="14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VTN can communicate with each other.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kern="1200" dirty="0" smtClean="0">
                          <a:solidFill>
                            <a:schemeClr val="tx1"/>
                          </a:solidFill>
                          <a:effectLst/>
                          <a:latin typeface="+mn-lt"/>
                          <a:ea typeface="+mn-ea"/>
                          <a:cs typeface="+mn-cs"/>
                        </a:rPr>
                        <a:t>The particular DR event is delivered to each of the intended VENs.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Persistence the event from VEN.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spcBef>
                          <a:spcPts val="0"/>
                        </a:spcBef>
                        <a:spcAft>
                          <a:spcPts val="0"/>
                        </a:spcAft>
                        <a:buFont typeface="Symbol"/>
                        <a:buChar char=""/>
                      </a:pPr>
                      <a:r>
                        <a:rPr lang="en-US" sz="1800" dirty="0" smtClean="0">
                          <a:effectLst/>
                          <a:latin typeface="Times New Roman"/>
                          <a:ea typeface="MS Mincho"/>
                        </a:rPr>
                        <a:t>At any given time, the VTN system should be able to process 200 messages, both outgoing and incoming.</a:t>
                      </a:r>
                    </a:p>
                    <a:p>
                      <a:pPr marL="342900" marR="0" lvl="0" indent="-342900">
                        <a:spcBef>
                          <a:spcPts val="0"/>
                        </a:spcBef>
                        <a:spcAft>
                          <a:spcPts val="0"/>
                        </a:spcAft>
                        <a:buFont typeface="Symbol"/>
                        <a:buChar char=""/>
                      </a:pPr>
                      <a:r>
                        <a:rPr lang="en-US" sz="1800" dirty="0" smtClean="0">
                          <a:effectLst/>
                          <a:latin typeface="Times New Roman"/>
                          <a:ea typeface="MS Mincho"/>
                        </a:rPr>
                        <a:t>For each message (outgoing or incoming), the processing time should not be more than 200ms</a:t>
                      </a:r>
                      <a:r>
                        <a:rPr lang="en-US" sz="1100" dirty="0" smtClean="0">
                          <a:effectLst/>
                          <a:latin typeface="Times New Roman"/>
                          <a:ea typeface="MS Mincho"/>
                        </a:rPr>
                        <a:t> </a:t>
                      </a:r>
                      <a:r>
                        <a:rPr lang="en-US" sz="1800" dirty="0" smtClean="0">
                          <a:effectLst/>
                          <a:latin typeface="Times New Roman"/>
                          <a:ea typeface="MS Mincho"/>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020776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a:t>To build a prototype to validate </a:t>
            </a:r>
            <a:r>
              <a:rPr lang="en-US" sz="2400" dirty="0" smtClean="0"/>
              <a:t>critical </a:t>
            </a:r>
            <a:r>
              <a:rPr lang="en-US" sz="2400" dirty="0"/>
              <a:t>design </a:t>
            </a:r>
            <a:r>
              <a:rPr lang="en-US" sz="2400" dirty="0" smtClean="0"/>
              <a:t>decisions</a:t>
            </a:r>
          </a:p>
          <a:p>
            <a:r>
              <a:rPr lang="en-US" sz="2400" dirty="0" smtClean="0"/>
              <a:t>To prove all quality attributes using the prototype</a:t>
            </a:r>
          </a:p>
          <a:p>
            <a:endParaRPr lang="en-US" sz="2400" dirty="0" smtClean="0"/>
          </a:p>
          <a:p>
            <a:endParaRPr lang="en-US" sz="2400" dirty="0" smtClean="0"/>
          </a:p>
          <a:p>
            <a:pPr marL="0" indent="0">
              <a:buNone/>
            </a:pPr>
            <a:endParaRPr lang="en-US" sz="2400" dirty="0"/>
          </a:p>
        </p:txBody>
      </p:sp>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7812" y="14478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13600" y="19050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919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Value (EV) 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55701272"/>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71603108"/>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691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8778330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Planning, Estimation, and Tracking</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08915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1295400"/>
            <a:ext cx="7810500" cy="4876800"/>
          </a:xfrm>
        </p:spPr>
      </p:pic>
      <p:sp>
        <p:nvSpPr>
          <p:cNvPr id="8" name="Oval 7"/>
          <p:cNvSpPr/>
          <p:nvPr/>
        </p:nvSpPr>
        <p:spPr bwMode="auto">
          <a:xfrm>
            <a:off x="762000" y="2743200"/>
            <a:ext cx="73914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6172200" y="2057400"/>
            <a:ext cx="2743200" cy="838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19237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person- hours as the sweet 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333705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06701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3525731817"/>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weekends.</a:t>
              </a:r>
              <a:endParaRPr lang="en-US" dirty="0"/>
            </a:p>
          </p:txBody>
        </p:sp>
      </p:grpSp>
      <p:sp>
        <p:nvSpPr>
          <p:cNvPr id="1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18440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0883839"/>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8154797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extLst>
      <p:ext uri="{BB962C8B-B14F-4D97-AF65-F5344CB8AC3E}">
        <p14:creationId xmlns:p14="http://schemas.microsoft.com/office/powerpoint/2010/main" val="36450171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t>Quality </a:t>
            </a:r>
            <a:r>
              <a:rPr lang="en-US" sz="2400" dirty="0"/>
              <a:t>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20</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3344751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13" name="Content Placeholder 3"/>
          <p:cNvSpPr>
            <a:spLocks noGrp="1"/>
          </p:cNvSpPr>
          <p:nvPr>
            <p:ph idx="1"/>
          </p:nvPr>
        </p:nvSpPr>
        <p:spPr>
          <a:xfrm>
            <a:off x="457200" y="3810000"/>
            <a:ext cx="5562600" cy="457200"/>
          </a:xfrm>
        </p:spPr>
        <p:txBody>
          <a:bodyPr/>
          <a:lstStyle/>
          <a:p>
            <a:pPr marL="0" indent="0">
              <a:buNone/>
            </a:pPr>
            <a:r>
              <a:rPr lang="en-US" sz="1800" b="1" dirty="0" smtClean="0"/>
              <a:t>Other Attributes: </a:t>
            </a:r>
            <a:r>
              <a:rPr lang="en-US" sz="1800" dirty="0" smtClean="0"/>
              <a:t>Confidentiality, Fault Tolerance</a:t>
            </a:r>
          </a:p>
        </p:txBody>
      </p:sp>
      <p:sp>
        <p:nvSpPr>
          <p:cNvPr id="3" name="Slide Number Placeholder 2"/>
          <p:cNvSpPr>
            <a:spLocks noGrp="1"/>
          </p:cNvSpPr>
          <p:nvPr>
            <p:ph type="sldNum" sz="quarter" idx="10"/>
          </p:nvPr>
        </p:nvSpPr>
        <p:spPr/>
        <p:txBody>
          <a:bodyPr/>
          <a:lstStyle/>
          <a:p>
            <a:fld id="{8BE75BF4-F827-664A-A667-67002CB07057}" type="slidenum">
              <a:rPr lang="en-US" smtClean="0"/>
              <a:pPr/>
              <a:t>21</a:t>
            </a:fld>
            <a:endParaRPr lang="en-US"/>
          </a:p>
        </p:txBody>
      </p:sp>
      <p:graphicFrame>
        <p:nvGraphicFramePr>
          <p:cNvPr id="12" name="Content Placeholder 5"/>
          <p:cNvGraphicFramePr>
            <a:graphicFrameLocks noGrp="1"/>
          </p:cNvGraphicFramePr>
          <p:nvPr>
            <p:ph sz="half" idx="4294967295"/>
            <p:extLst>
              <p:ext uri="{D42A27DB-BD31-4B8C-83A1-F6EECF244321}">
                <p14:modId xmlns:p14="http://schemas.microsoft.com/office/powerpoint/2010/main" val="1567024147"/>
              </p:ext>
            </p:extLst>
          </p:nvPr>
        </p:nvGraphicFramePr>
        <p:xfrm>
          <a:off x="533400" y="1447800"/>
          <a:ext cx="8382000" cy="2225040"/>
        </p:xfrm>
        <a:graphic>
          <a:graphicData uri="http://schemas.openxmlformats.org/drawingml/2006/table">
            <a:tbl>
              <a:tblPr firstRow="1" bandRow="1">
                <a:tableStyleId>{616DA210-FB5B-4158-B5E0-FEB733F419BA}</a:tableStyleId>
              </a:tblPr>
              <a:tblGrid>
                <a:gridCol w="898071"/>
                <a:gridCol w="2170339"/>
                <a:gridCol w="5313590"/>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ctr"/>
                      <a:r>
                        <a:rPr lang="en-US" dirty="0" smtClean="0"/>
                        <a:t>Business Driver</a:t>
                      </a:r>
                      <a:endParaRPr lang="en-US" dirty="0"/>
                    </a:p>
                  </a:txBody>
                  <a:tcPr/>
                </a:tc>
              </a:tr>
              <a:tr h="370840">
                <a:tc>
                  <a:txBody>
                    <a:bodyPr/>
                    <a:lstStyle/>
                    <a:p>
                      <a:r>
                        <a:rPr lang="en-US" dirty="0" smtClean="0"/>
                        <a:t>HIGH</a:t>
                      </a:r>
                      <a:endParaRPr lang="en-US" dirty="0"/>
                    </a:p>
                  </a:txBody>
                  <a:tcPr/>
                </a:tc>
                <a:tc>
                  <a:txBody>
                    <a:bodyPr/>
                    <a:lstStyle/>
                    <a:p>
                      <a:r>
                        <a:rPr lang="en-US" dirty="0" smtClean="0"/>
                        <a:t>Scalability</a:t>
                      </a:r>
                      <a:endParaRPr lang="en-US" dirty="0"/>
                    </a:p>
                  </a:txBody>
                  <a:tcPr/>
                </a:tc>
                <a:tc>
                  <a:txBody>
                    <a:bodyPr/>
                    <a:lstStyle/>
                    <a:p>
                      <a:pPr algn="l"/>
                      <a:r>
                        <a:rPr lang="en-US" dirty="0" smtClean="0"/>
                        <a:t>Expand into untapped Demand Response markets</a:t>
                      </a:r>
                      <a:endParaRPr lang="en-US" dirty="0"/>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Encourage</a:t>
                      </a:r>
                      <a:r>
                        <a:rPr lang="en-US" baseline="0" dirty="0" smtClean="0"/>
                        <a:t> adoption by supporting different protocols</a:t>
                      </a:r>
                      <a:endParaRPr lang="en-US" dirty="0"/>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Accommodate</a:t>
                      </a:r>
                      <a:r>
                        <a:rPr lang="en-US" baseline="0" dirty="0" smtClean="0"/>
                        <a:t> evolution of the OpenADR standard</a:t>
                      </a:r>
                      <a:endParaRPr lang="en-US" dirty="0"/>
                    </a:p>
                  </a:txBody>
                  <a:tcPr/>
                </a:tc>
              </a:tr>
              <a:tr h="370840">
                <a:tc>
                  <a:txBody>
                    <a:bodyPr/>
                    <a:lstStyle/>
                    <a:p>
                      <a:r>
                        <a:rPr lang="en-US" dirty="0" smtClean="0"/>
                        <a:t>MED</a:t>
                      </a:r>
                      <a:endParaRPr lang="en-US" dirty="0"/>
                    </a:p>
                  </a:txBody>
                  <a:tcPr/>
                </a:tc>
                <a:tc>
                  <a:txBody>
                    <a:bodyPr/>
                    <a:lstStyle/>
                    <a:p>
                      <a:r>
                        <a:rPr lang="en-US" dirty="0" smtClean="0"/>
                        <a:t>Performance</a:t>
                      </a:r>
                      <a:endParaRPr lang="en-US" dirty="0"/>
                    </a:p>
                  </a:txBody>
                  <a:tcPr/>
                </a:tc>
                <a:tc>
                  <a:txBody>
                    <a:bodyPr/>
                    <a:lstStyle/>
                    <a:p>
                      <a:pPr algn="l"/>
                      <a:r>
                        <a:rPr lang="en-US" dirty="0" smtClean="0"/>
                        <a:t>Support aggressive real-time programs</a:t>
                      </a:r>
                      <a:endParaRPr lang="en-US" dirty="0"/>
                    </a:p>
                  </a:txBody>
                  <a:tcPr/>
                </a:tc>
              </a:tr>
              <a:tr h="370840">
                <a:tc>
                  <a:txBody>
                    <a:bodyPr/>
                    <a:lstStyle/>
                    <a:p>
                      <a:r>
                        <a:rPr lang="en-US" dirty="0" smtClean="0"/>
                        <a:t>MED</a:t>
                      </a:r>
                      <a:endParaRPr lang="en-US" dirty="0"/>
                    </a:p>
                  </a:txBody>
                  <a:tcPr/>
                </a:tc>
                <a:tc>
                  <a:txBody>
                    <a:bodyPr/>
                    <a:lstStyle/>
                    <a:p>
                      <a:r>
                        <a:rPr lang="en-US" dirty="0" smtClean="0"/>
                        <a:t>Cloud Deployability</a:t>
                      </a:r>
                      <a:endParaRPr lang="en-US" dirty="0"/>
                    </a:p>
                  </a:txBody>
                  <a:tcPr/>
                </a:tc>
                <a:tc>
                  <a:txBody>
                    <a:bodyPr/>
                    <a:lstStyle/>
                    <a:p>
                      <a:pPr algn="l"/>
                      <a:r>
                        <a:rPr lang="en-US" dirty="0" smtClean="0"/>
                        <a:t>Exploit commodity hardware on the cloud</a:t>
                      </a:r>
                      <a:endParaRPr lang="en-US" dirty="0"/>
                    </a:p>
                  </a:txBody>
                  <a:tcPr/>
                </a:tc>
              </a:tr>
            </a:tbl>
          </a:graphicData>
        </a:graphic>
      </p:graphicFrame>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Quality Assurance Activities</a:t>
            </a:r>
            <a:endParaRPr lang="en-US" dirty="0"/>
          </a:p>
        </p:txBody>
      </p:sp>
      <p:sp>
        <p:nvSpPr>
          <p:cNvPr id="4" name="Slide Number Placeholder 3"/>
          <p:cNvSpPr>
            <a:spLocks noGrp="1"/>
          </p:cNvSpPr>
          <p:nvPr>
            <p:ph type="sldNum" sz="quarter" idx="10"/>
          </p:nvPr>
        </p:nvSpPr>
        <p:spPr>
          <a:xfrm>
            <a:off x="6553200" y="6400800"/>
            <a:ext cx="1905000" cy="457200"/>
          </a:xfrm>
        </p:spPr>
        <p:txBody>
          <a:bodyPr/>
          <a:lstStyle/>
          <a:p>
            <a:fld id="{8BE75BF4-F827-664A-A667-67002CB07057}" type="slidenum">
              <a:rPr lang="en-US" smtClean="0"/>
              <a:pPr/>
              <a:t>22</a:t>
            </a:fld>
            <a:endParaRPr lang="en-US"/>
          </a:p>
        </p:txBody>
      </p:sp>
      <p:graphicFrame>
        <p:nvGraphicFramePr>
          <p:cNvPr id="8" name="Diagram 7"/>
          <p:cNvGraphicFramePr/>
          <p:nvPr>
            <p:extLst>
              <p:ext uri="{D42A27DB-BD31-4B8C-83A1-F6EECF244321}">
                <p14:modId xmlns:p14="http://schemas.microsoft.com/office/powerpoint/2010/main" val="3682101156"/>
              </p:ext>
            </p:extLst>
          </p:nvPr>
        </p:nvGraphicFramePr>
        <p:xfrm>
          <a:off x="457200" y="24384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600" y="1425714"/>
            <a:ext cx="8001000" cy="1107996"/>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Produce evidence that the architecture will exhibit the desired qualities, identify “architecture breakers” early, and fill “architectural gaps” </a:t>
            </a:r>
          </a:p>
        </p:txBody>
      </p:sp>
      <p:sp>
        <p:nvSpPr>
          <p:cNvPr id="5" name="TextBox 4"/>
          <p:cNvSpPr txBox="1"/>
          <p:nvPr/>
        </p:nvSpPr>
        <p:spPr>
          <a:xfrm>
            <a:off x="1524000" y="3200400"/>
            <a:ext cx="2098952" cy="430887"/>
          </a:xfrm>
          <a:prstGeom prst="rect">
            <a:avLst/>
          </a:prstGeom>
          <a:noFill/>
        </p:spPr>
        <p:txBody>
          <a:bodyPr wrap="none" rtlCol="0">
            <a:spAutoFit/>
          </a:bodyPr>
          <a:lstStyle/>
          <a:p>
            <a:r>
              <a:rPr lang="en-US" sz="2200" dirty="0" smtClean="0">
                <a:latin typeface="Calibri"/>
                <a:cs typeface="Calibri"/>
              </a:rPr>
              <a:t>Design Decisions</a:t>
            </a:r>
            <a:endParaRPr lang="en-US" sz="2200" dirty="0">
              <a:latin typeface="Calibri"/>
              <a:cs typeface="Calibri"/>
            </a:endParaRPr>
          </a:p>
        </p:txBody>
      </p:sp>
      <p:sp>
        <p:nvSpPr>
          <p:cNvPr id="9" name="TextBox 8"/>
          <p:cNvSpPr txBox="1"/>
          <p:nvPr/>
        </p:nvSpPr>
        <p:spPr>
          <a:xfrm>
            <a:off x="3352800" y="5562600"/>
            <a:ext cx="1211101" cy="430887"/>
          </a:xfrm>
          <a:prstGeom prst="rect">
            <a:avLst/>
          </a:prstGeom>
          <a:noFill/>
        </p:spPr>
        <p:txBody>
          <a:bodyPr wrap="none" rtlCol="0">
            <a:spAutoFit/>
          </a:bodyPr>
          <a:lstStyle/>
          <a:p>
            <a:r>
              <a:rPr lang="en-US" sz="2200" dirty="0" smtClean="0">
                <a:latin typeface="Calibri"/>
                <a:cs typeface="Calibri"/>
              </a:rPr>
              <a:t>Evidence</a:t>
            </a:r>
            <a:endParaRPr lang="en-US" sz="2200" dirty="0">
              <a:latin typeface="Calibri"/>
              <a:cs typeface="Calibri"/>
            </a:endParaRPr>
          </a:p>
        </p:txBody>
      </p:sp>
      <p:cxnSp>
        <p:nvCxnSpPr>
          <p:cNvPr id="27" name="Elbow Connector 26"/>
          <p:cNvCxnSpPr/>
          <p:nvPr/>
        </p:nvCxnSpPr>
        <p:spPr bwMode="auto">
          <a:xfrm rot="10800000" flipV="1">
            <a:off x="5410200" y="4953000"/>
            <a:ext cx="990600" cy="152400"/>
          </a:xfrm>
          <a:prstGeom prst="bentConnector3">
            <a:avLst>
              <a:gd name="adj1" fmla="val 226"/>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10800000" flipV="1">
            <a:off x="6400800" y="4953000"/>
            <a:ext cx="1828800" cy="152400"/>
          </a:xfrm>
          <a:prstGeom prst="bentConnector3">
            <a:avLst>
              <a:gd name="adj1" fmla="val -654"/>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4114800" y="4953000"/>
            <a:ext cx="0" cy="152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9730722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Classification</a:t>
            </a:r>
            <a:endParaRPr lang="en-US" dirty="0"/>
          </a:p>
        </p:txBody>
      </p:sp>
      <p:sp>
        <p:nvSpPr>
          <p:cNvPr id="3" name="Content Placeholder 2"/>
          <p:cNvSpPr>
            <a:spLocks noGrp="1"/>
          </p:cNvSpPr>
          <p:nvPr>
            <p:ph idx="1"/>
          </p:nvPr>
        </p:nvSpPr>
        <p:spPr/>
        <p:txBody>
          <a:bodyPr/>
          <a:lstStyle/>
          <a:p>
            <a:pPr marL="0" indent="0">
              <a:buNone/>
            </a:pPr>
            <a:r>
              <a:rPr lang="en-US" sz="2200" u="sng" dirty="0" smtClean="0"/>
              <a:t>Architectural Defects</a:t>
            </a:r>
            <a:r>
              <a:rPr lang="en-US" sz="2200" dirty="0" smtClean="0"/>
              <a:t>: Fundamental issues with the high-level design (or lack thereof) which may prevent system from achieving desired qualities</a:t>
            </a:r>
          </a:p>
          <a:p>
            <a:pPr marL="0" indent="0">
              <a:buNone/>
            </a:pPr>
            <a:r>
              <a:rPr lang="en-US" sz="2200" u="sng" dirty="0" smtClean="0"/>
              <a:t>Other Defects</a:t>
            </a:r>
            <a:r>
              <a:rPr lang="en-US" sz="2200" dirty="0" smtClean="0"/>
              <a:t>: Issues with artifacts, processes, or tools which prevent successful completion of primary assurance activities</a:t>
            </a:r>
            <a:endParaRPr lang="en-US" sz="22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23</a:t>
            </a:fld>
            <a:endParaRPr lang="en-US"/>
          </a:p>
        </p:txBody>
      </p:sp>
      <p:graphicFrame>
        <p:nvGraphicFramePr>
          <p:cNvPr id="5" name="Diagram 4"/>
          <p:cNvGraphicFramePr/>
          <p:nvPr>
            <p:extLst>
              <p:ext uri="{D42A27DB-BD31-4B8C-83A1-F6EECF244321}">
                <p14:modId xmlns:p14="http://schemas.microsoft.com/office/powerpoint/2010/main" val="971622605"/>
              </p:ext>
            </p:extLst>
          </p:nvPr>
        </p:nvGraphicFramePr>
        <p:xfrm>
          <a:off x="304800" y="3073400"/>
          <a:ext cx="388620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57258351"/>
              </p:ext>
            </p:extLst>
          </p:nvPr>
        </p:nvGraphicFramePr>
        <p:xfrm>
          <a:off x="4467412" y="3505200"/>
          <a:ext cx="44196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 Brace 7"/>
          <p:cNvSpPr/>
          <p:nvPr/>
        </p:nvSpPr>
        <p:spPr bwMode="auto">
          <a:xfrm>
            <a:off x="4343400" y="3581400"/>
            <a:ext cx="990600" cy="2667000"/>
          </a:xfrm>
          <a:prstGeom prst="leftBrac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2479111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Quality Assurance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24</a:t>
            </a:fld>
            <a:endParaRPr lang="en-US"/>
          </a:p>
        </p:txBody>
      </p:sp>
      <p:sp>
        <p:nvSpPr>
          <p:cNvPr id="6" name="TextBox 5"/>
          <p:cNvSpPr txBox="1"/>
          <p:nvPr/>
        </p:nvSpPr>
        <p:spPr>
          <a:xfrm>
            <a:off x="609600" y="1425714"/>
            <a:ext cx="8001000" cy="769441"/>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Ensure the validity and sufficiency of architectural evidence as well as supporting processes and tools </a:t>
            </a:r>
          </a:p>
        </p:txBody>
      </p:sp>
      <p:graphicFrame>
        <p:nvGraphicFramePr>
          <p:cNvPr id="7" name="Content Placeholder 5"/>
          <p:cNvGraphicFramePr>
            <a:graphicFrameLocks/>
          </p:cNvGraphicFramePr>
          <p:nvPr>
            <p:extLst>
              <p:ext uri="{D42A27DB-BD31-4B8C-83A1-F6EECF244321}">
                <p14:modId xmlns:p14="http://schemas.microsoft.com/office/powerpoint/2010/main" val="1570910547"/>
              </p:ext>
            </p:extLst>
          </p:nvPr>
        </p:nvGraphicFramePr>
        <p:xfrm>
          <a:off x="457200" y="2438400"/>
          <a:ext cx="5943600" cy="3571240"/>
        </p:xfrm>
        <a:graphic>
          <a:graphicData uri="http://schemas.openxmlformats.org/drawingml/2006/table">
            <a:tbl>
              <a:tblPr firstRow="1" bandRow="1">
                <a:tableStyleId>{616DA210-FB5B-4158-B5E0-FEB733F419BA}</a:tableStyleId>
              </a:tblPr>
              <a:tblGrid>
                <a:gridCol w="2849672"/>
                <a:gridCol w="3093928"/>
              </a:tblGrid>
              <a:tr h="370840">
                <a:tc>
                  <a:txBody>
                    <a:bodyPr/>
                    <a:lstStyle/>
                    <a:p>
                      <a:pPr algn="ctr"/>
                      <a:r>
                        <a:rPr lang="en-US" dirty="0" smtClean="0"/>
                        <a:t>Activity</a:t>
                      </a:r>
                      <a:endParaRPr lang="en-US" dirty="0"/>
                    </a:p>
                  </a:txBody>
                  <a:tcPr/>
                </a:tc>
                <a:tc>
                  <a:txBody>
                    <a:bodyPr/>
                    <a:lstStyle/>
                    <a:p>
                      <a:pPr algn="ctr"/>
                      <a:r>
                        <a:rPr lang="en-US" dirty="0" smtClean="0"/>
                        <a:t>Usefulness</a:t>
                      </a:r>
                      <a:endParaRPr lang="en-US" dirty="0"/>
                    </a:p>
                  </a:txBody>
                  <a:tcPr/>
                </a:tc>
              </a:tr>
              <a:tr h="370840">
                <a:tc>
                  <a:txBody>
                    <a:bodyPr/>
                    <a:lstStyle/>
                    <a:p>
                      <a:r>
                        <a:rPr lang="en-US" dirty="0" smtClean="0"/>
                        <a:t>Peer Reviews</a:t>
                      </a:r>
                    </a:p>
                    <a:p>
                      <a:endParaRPr lang="en-US" dirty="0"/>
                    </a:p>
                  </a:txBody>
                  <a:tcPr/>
                </a:tc>
                <a:tc>
                  <a:txBody>
                    <a:bodyPr/>
                    <a:lstStyle/>
                    <a:p>
                      <a:pPr algn="l"/>
                      <a:endParaRPr lang="en-US" dirty="0"/>
                    </a:p>
                  </a:txBody>
                  <a:tcPr/>
                </a:tc>
              </a:tr>
              <a:tr h="370840">
                <a:tc>
                  <a:txBody>
                    <a:bodyPr/>
                    <a:lstStyle/>
                    <a:p>
                      <a:r>
                        <a:rPr lang="en-US" dirty="0" smtClean="0"/>
                        <a:t>Detailed Design Reviews</a:t>
                      </a:r>
                    </a:p>
                    <a:p>
                      <a:endParaRPr lang="en-US" dirty="0"/>
                    </a:p>
                  </a:txBody>
                  <a:tcPr/>
                </a:tc>
                <a:tc>
                  <a:txBody>
                    <a:bodyPr/>
                    <a:lstStyle/>
                    <a:p>
                      <a:pPr algn="l"/>
                      <a:endParaRPr lang="en-US" dirty="0"/>
                    </a:p>
                  </a:txBody>
                  <a:tcPr/>
                </a:tc>
              </a:tr>
              <a:tr h="370840">
                <a:tc>
                  <a:txBody>
                    <a:bodyPr/>
                    <a:lstStyle/>
                    <a:p>
                      <a:r>
                        <a:rPr lang="en-US" dirty="0" smtClean="0"/>
                        <a:t>Unit Testing</a:t>
                      </a:r>
                    </a:p>
                    <a:p>
                      <a:endParaRPr lang="en-US" dirty="0"/>
                    </a:p>
                  </a:txBody>
                  <a:tcPr/>
                </a:tc>
                <a:tc>
                  <a:txBody>
                    <a:bodyPr/>
                    <a:lstStyle/>
                    <a:p>
                      <a:pPr algn="l"/>
                      <a:endParaRPr lang="en-US" dirty="0"/>
                    </a:p>
                  </a:txBody>
                  <a:tcPr/>
                </a:tc>
              </a:tr>
              <a:tr h="370840">
                <a:tc>
                  <a:txBody>
                    <a:bodyPr/>
                    <a:lstStyle/>
                    <a:p>
                      <a:r>
                        <a:rPr lang="en-US" dirty="0" smtClean="0"/>
                        <a:t>Integration Testing</a:t>
                      </a:r>
                    </a:p>
                    <a:p>
                      <a:endParaRPr lang="en-US" dirty="0"/>
                    </a:p>
                  </a:txBody>
                  <a:tcPr/>
                </a:tc>
                <a:tc>
                  <a:txBody>
                    <a:bodyPr/>
                    <a:lstStyle/>
                    <a:p>
                      <a:pPr algn="l"/>
                      <a:endParaRPr lang="en-US" dirty="0"/>
                    </a:p>
                  </a:txBody>
                  <a:tcPr/>
                </a:tc>
              </a:tr>
              <a:tr h="370840">
                <a:tc>
                  <a:txBody>
                    <a:bodyPr/>
                    <a:lstStyle/>
                    <a:p>
                      <a:r>
                        <a:rPr lang="en-US" dirty="0" smtClean="0"/>
                        <a:t>Smoke Testing</a:t>
                      </a:r>
                    </a:p>
                    <a:p>
                      <a:endParaRPr lang="en-US" dirty="0"/>
                    </a:p>
                  </a:txBody>
                  <a:tcPr/>
                </a:tc>
                <a:tc>
                  <a:txBody>
                    <a:bodyPr/>
                    <a:lstStyle/>
                    <a:p>
                      <a:pPr algn="l"/>
                      <a:endParaRPr lang="en-US" dirty="0"/>
                    </a:p>
                  </a:txBody>
                  <a:tcPr/>
                </a:tc>
              </a:tr>
            </a:tbl>
          </a:graphicData>
        </a:graphic>
      </p:graphicFrame>
      <p:grpSp>
        <p:nvGrpSpPr>
          <p:cNvPr id="34" name="Group 33"/>
          <p:cNvGrpSpPr/>
          <p:nvPr/>
        </p:nvGrpSpPr>
        <p:grpSpPr>
          <a:xfrm>
            <a:off x="3371850" y="2895600"/>
            <a:ext cx="2305050" cy="457200"/>
            <a:chOff x="3429000" y="2895600"/>
            <a:chExt cx="2305050" cy="457200"/>
          </a:xfrm>
        </p:grpSpPr>
        <p:sp>
          <p:nvSpPr>
            <p:cNvPr id="9" name="5-Point Star 8"/>
            <p:cNvSpPr/>
            <p:nvPr/>
          </p:nvSpPr>
          <p:spPr bwMode="auto">
            <a:xfrm>
              <a:off x="34290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5-Point Star 9"/>
            <p:cNvSpPr/>
            <p:nvPr/>
          </p:nvSpPr>
          <p:spPr bwMode="auto">
            <a:xfrm>
              <a:off x="40195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5-Point Star 10"/>
            <p:cNvSpPr/>
            <p:nvPr/>
          </p:nvSpPr>
          <p:spPr bwMode="auto">
            <a:xfrm>
              <a:off x="46101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5-Point Star 11"/>
            <p:cNvSpPr/>
            <p:nvPr/>
          </p:nvSpPr>
          <p:spPr bwMode="auto">
            <a:xfrm>
              <a:off x="52006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5" name="Group 34"/>
          <p:cNvGrpSpPr/>
          <p:nvPr/>
        </p:nvGrpSpPr>
        <p:grpSpPr>
          <a:xfrm>
            <a:off x="3371850" y="3505200"/>
            <a:ext cx="1714500" cy="457200"/>
            <a:chOff x="3429000" y="3505200"/>
            <a:chExt cx="1714500" cy="457200"/>
          </a:xfrm>
        </p:grpSpPr>
        <p:sp>
          <p:nvSpPr>
            <p:cNvPr id="14" name="5-Point Star 13"/>
            <p:cNvSpPr/>
            <p:nvPr/>
          </p:nvSpPr>
          <p:spPr bwMode="auto">
            <a:xfrm>
              <a:off x="34290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5-Point Star 14"/>
            <p:cNvSpPr/>
            <p:nvPr/>
          </p:nvSpPr>
          <p:spPr bwMode="auto">
            <a:xfrm>
              <a:off x="401955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46101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6" name="Group 35"/>
          <p:cNvGrpSpPr/>
          <p:nvPr/>
        </p:nvGrpSpPr>
        <p:grpSpPr>
          <a:xfrm>
            <a:off x="3371850" y="4191000"/>
            <a:ext cx="1714500" cy="457200"/>
            <a:chOff x="3429000" y="4191000"/>
            <a:chExt cx="1714500" cy="457200"/>
          </a:xfrm>
        </p:grpSpPr>
        <p:sp>
          <p:nvSpPr>
            <p:cNvPr id="19" name="5-Point Star 18"/>
            <p:cNvSpPr/>
            <p:nvPr/>
          </p:nvSpPr>
          <p:spPr bwMode="auto">
            <a:xfrm>
              <a:off x="34290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5-Point Star 19"/>
            <p:cNvSpPr/>
            <p:nvPr/>
          </p:nvSpPr>
          <p:spPr bwMode="auto">
            <a:xfrm>
              <a:off x="401955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5-Point Star 20"/>
            <p:cNvSpPr/>
            <p:nvPr/>
          </p:nvSpPr>
          <p:spPr bwMode="auto">
            <a:xfrm>
              <a:off x="46101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7" name="Group 36"/>
          <p:cNvGrpSpPr/>
          <p:nvPr/>
        </p:nvGrpSpPr>
        <p:grpSpPr>
          <a:xfrm>
            <a:off x="3371850" y="4800600"/>
            <a:ext cx="2305050" cy="457200"/>
            <a:chOff x="3409950" y="4800600"/>
            <a:chExt cx="2305050" cy="457200"/>
          </a:xfrm>
        </p:grpSpPr>
        <p:sp>
          <p:nvSpPr>
            <p:cNvPr id="24" name="5-Point Star 23"/>
            <p:cNvSpPr/>
            <p:nvPr/>
          </p:nvSpPr>
          <p:spPr bwMode="auto">
            <a:xfrm>
              <a:off x="34099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5-Point Star 24"/>
            <p:cNvSpPr/>
            <p:nvPr/>
          </p:nvSpPr>
          <p:spPr bwMode="auto">
            <a:xfrm>
              <a:off x="40005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6" name="5-Point Star 25"/>
            <p:cNvSpPr/>
            <p:nvPr/>
          </p:nvSpPr>
          <p:spPr bwMode="auto">
            <a:xfrm>
              <a:off x="45910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5-Point Star 26"/>
            <p:cNvSpPr/>
            <p:nvPr/>
          </p:nvSpPr>
          <p:spPr bwMode="auto">
            <a:xfrm>
              <a:off x="51816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8" name="Group 37"/>
          <p:cNvGrpSpPr/>
          <p:nvPr/>
        </p:nvGrpSpPr>
        <p:grpSpPr>
          <a:xfrm>
            <a:off x="3371850" y="5486400"/>
            <a:ext cx="2895600" cy="457200"/>
            <a:chOff x="3371850" y="5486400"/>
            <a:chExt cx="2895600" cy="457200"/>
          </a:xfrm>
        </p:grpSpPr>
        <p:sp>
          <p:nvSpPr>
            <p:cNvPr id="29" name="5-Point Star 28"/>
            <p:cNvSpPr/>
            <p:nvPr/>
          </p:nvSpPr>
          <p:spPr bwMode="auto">
            <a:xfrm>
              <a:off x="33718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5-Point Star 29"/>
            <p:cNvSpPr/>
            <p:nvPr/>
          </p:nvSpPr>
          <p:spPr bwMode="auto">
            <a:xfrm>
              <a:off x="39624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5-Point Star 30"/>
            <p:cNvSpPr/>
            <p:nvPr/>
          </p:nvSpPr>
          <p:spPr bwMode="auto">
            <a:xfrm>
              <a:off x="45529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5-Point Star 31"/>
            <p:cNvSpPr/>
            <p:nvPr/>
          </p:nvSpPr>
          <p:spPr bwMode="auto">
            <a:xfrm>
              <a:off x="51435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3" name="5-Point Star 32"/>
            <p:cNvSpPr/>
            <p:nvPr/>
          </p:nvSpPr>
          <p:spPr bwMode="auto">
            <a:xfrm>
              <a:off x="57340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3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78897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solidFill>
                  <a:schemeClr val="bg2"/>
                </a:solidFill>
              </a:rPr>
              <a:t>Quality </a:t>
            </a:r>
            <a:r>
              <a:rPr lang="en-US" sz="2400" dirty="0">
                <a:solidFill>
                  <a:schemeClr val="bg2"/>
                </a:solidFill>
              </a:rPr>
              <a:t>Assurance</a:t>
            </a:r>
          </a:p>
          <a:p>
            <a:r>
              <a:rPr lang="en-US" sz="2400" dirty="0"/>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25</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5926057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26</a:t>
            </a:fld>
            <a:endParaRPr lang="en-US"/>
          </a:p>
        </p:txBody>
      </p:sp>
      <p:grpSp>
        <p:nvGrpSpPr>
          <p:cNvPr id="15" name="Group 14"/>
          <p:cNvGrpSpPr/>
          <p:nvPr/>
        </p:nvGrpSpPr>
        <p:grpSpPr>
          <a:xfrm>
            <a:off x="304800" y="3143116"/>
            <a:ext cx="1752600" cy="1752600"/>
            <a:chOff x="3832860" y="1851660"/>
            <a:chExt cx="2263140" cy="2263140"/>
          </a:xfrm>
        </p:grpSpPr>
        <p:sp>
          <p:nvSpPr>
            <p:cNvPr id="16" name="Shape 15"/>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Test</a:t>
              </a:r>
            </a:p>
            <a:p>
              <a:pPr algn="ctr"/>
              <a:r>
                <a:rPr lang="en-US" sz="1800" dirty="0" smtClean="0"/>
                <a:t>Strategy</a:t>
              </a:r>
              <a:endParaRPr lang="en-US" sz="1800" dirty="0"/>
            </a:p>
          </p:txBody>
        </p:sp>
        <p:sp>
          <p:nvSpPr>
            <p:cNvPr id="17"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1" name="TextBox 20"/>
          <p:cNvSpPr txBox="1"/>
          <p:nvPr/>
        </p:nvSpPr>
        <p:spPr>
          <a:xfrm>
            <a:off x="2057400" y="1992868"/>
            <a:ext cx="4842003" cy="369332"/>
          </a:xfrm>
          <a:prstGeom prst="rect">
            <a:avLst/>
          </a:prstGeom>
          <a:noFill/>
        </p:spPr>
        <p:txBody>
          <a:bodyPr wrap="none" rtlCol="0">
            <a:spAutoFit/>
          </a:bodyPr>
          <a:lstStyle/>
          <a:p>
            <a:r>
              <a:rPr lang="en-US" sz="1800" i="1" dirty="0" smtClean="0"/>
              <a:t>What quality or design do we want to verify?</a:t>
            </a:r>
          </a:p>
        </p:txBody>
      </p:sp>
      <p:grpSp>
        <p:nvGrpSpPr>
          <p:cNvPr id="11" name="Group 10"/>
          <p:cNvGrpSpPr/>
          <p:nvPr/>
        </p:nvGrpSpPr>
        <p:grpSpPr>
          <a:xfrm>
            <a:off x="1371600" y="4438516"/>
            <a:ext cx="1752600" cy="1752600"/>
            <a:chOff x="3832860" y="1851660"/>
            <a:chExt cx="2263140" cy="2263140"/>
          </a:xfrm>
        </p:grpSpPr>
        <p:sp>
          <p:nvSpPr>
            <p:cNvPr id="12" name="Shape 11"/>
            <p:cNvSpPr/>
            <p:nvPr/>
          </p:nvSpPr>
          <p:spPr>
            <a:xfrm>
              <a:off x="3832860" y="1851660"/>
              <a:ext cx="2263140" cy="2263140"/>
            </a:xfrm>
            <a:prstGeom prst="gear9">
              <a:avLst/>
            </a:prstGeom>
            <a:solidFill>
              <a:srgbClr val="84C50F"/>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Code</a:t>
              </a:r>
            </a:p>
          </p:txBody>
        </p:sp>
        <p:sp>
          <p:nvSpPr>
            <p:cNvPr id="1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19" name="Shape 4"/>
          <p:cNvSpPr/>
          <p:nvPr/>
        </p:nvSpPr>
        <p:spPr>
          <a:xfrm>
            <a:off x="549463" y="1447800"/>
            <a:ext cx="926988" cy="79692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nvGrpSpPr>
          <p:cNvPr id="20" name="Group 19"/>
          <p:cNvGrpSpPr/>
          <p:nvPr/>
        </p:nvGrpSpPr>
        <p:grpSpPr>
          <a:xfrm>
            <a:off x="304800" y="1466716"/>
            <a:ext cx="1752600" cy="1752600"/>
            <a:chOff x="3832860" y="1851660"/>
            <a:chExt cx="2263140" cy="2263140"/>
          </a:xfrm>
        </p:grpSpPr>
        <p:sp>
          <p:nvSpPr>
            <p:cNvPr id="22" name="Shape 21"/>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Quality</a:t>
              </a:r>
            </a:p>
            <a:p>
              <a:pPr algn="ctr"/>
              <a:r>
                <a:rPr lang="en-US" sz="1800" dirty="0" smtClean="0"/>
                <a:t>Attribute</a:t>
              </a:r>
            </a:p>
          </p:txBody>
        </p:sp>
        <p:sp>
          <p:nvSpPr>
            <p:cNvPr id="2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4" name="TextBox 23"/>
          <p:cNvSpPr txBox="1"/>
          <p:nvPr/>
        </p:nvSpPr>
        <p:spPr>
          <a:xfrm>
            <a:off x="2106320" y="3267670"/>
            <a:ext cx="4716521" cy="923330"/>
          </a:xfrm>
          <a:prstGeom prst="rect">
            <a:avLst/>
          </a:prstGeom>
          <a:noFill/>
        </p:spPr>
        <p:txBody>
          <a:bodyPr wrap="none" rtlCol="0">
            <a:spAutoFit/>
          </a:bodyPr>
          <a:lstStyle/>
          <a:p>
            <a:r>
              <a:rPr lang="en-US" sz="1800" i="1" dirty="0" smtClean="0"/>
              <a:t>How will we verify it?</a:t>
            </a:r>
          </a:p>
          <a:p>
            <a:r>
              <a:rPr lang="en-US" sz="1800" i="1" dirty="0" smtClean="0"/>
              <a:t>What components are required?</a:t>
            </a:r>
          </a:p>
          <a:p>
            <a:r>
              <a:rPr lang="en-US" sz="1800" i="1" dirty="0" smtClean="0"/>
              <a:t>What is the minimum functionality required?</a:t>
            </a:r>
          </a:p>
        </p:txBody>
      </p:sp>
      <p:sp>
        <p:nvSpPr>
          <p:cNvPr id="3" name="TextBox 2"/>
          <p:cNvSpPr txBox="1"/>
          <p:nvPr/>
        </p:nvSpPr>
        <p:spPr>
          <a:xfrm>
            <a:off x="3124200" y="4876800"/>
            <a:ext cx="5218198" cy="923330"/>
          </a:xfrm>
          <a:prstGeom prst="rect">
            <a:avLst/>
          </a:prstGeom>
          <a:noFill/>
        </p:spPr>
        <p:txBody>
          <a:bodyPr wrap="none" rtlCol="0">
            <a:spAutoFit/>
          </a:bodyPr>
          <a:lstStyle/>
          <a:p>
            <a:r>
              <a:rPr lang="en-US" sz="1800" i="1" dirty="0" smtClean="0"/>
              <a:t>What technologies will we use?</a:t>
            </a:r>
          </a:p>
          <a:p>
            <a:r>
              <a:rPr lang="en-US" sz="1800" i="1" dirty="0" smtClean="0"/>
              <a:t>What is a possible design for each component?</a:t>
            </a:r>
          </a:p>
          <a:p>
            <a:r>
              <a:rPr lang="en-US" sz="1800" i="1" dirty="0" smtClean="0"/>
              <a:t>Does the architecture provide enough guidance?</a:t>
            </a:r>
          </a:p>
        </p:txBody>
      </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41031052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a:xfrm>
            <a:off x="6553200" y="6221595"/>
            <a:ext cx="1905000" cy="457200"/>
          </a:xfrm>
        </p:spPr>
        <p:txBody>
          <a:bodyPr/>
          <a:lstStyle/>
          <a:p>
            <a:fld id="{8BE75BF4-F827-664A-A667-67002CB07057}" type="slidenum">
              <a:rPr lang="en-US" smtClean="0"/>
              <a:pPr/>
              <a:t>27</a:t>
            </a:fld>
            <a:endParaRPr lang="en-US"/>
          </a:p>
        </p:txBody>
      </p:sp>
      <p:grpSp>
        <p:nvGrpSpPr>
          <p:cNvPr id="26" name="Group 25"/>
          <p:cNvGrpSpPr/>
          <p:nvPr/>
        </p:nvGrpSpPr>
        <p:grpSpPr>
          <a:xfrm>
            <a:off x="457200" y="1219200"/>
            <a:ext cx="4580856" cy="5053899"/>
            <a:chOff x="152400" y="115883"/>
            <a:chExt cx="5489448" cy="6056317"/>
          </a:xfrm>
        </p:grpSpPr>
        <p:sp>
          <p:nvSpPr>
            <p:cNvPr id="27" name="Rectangle 26"/>
            <p:cNvSpPr/>
            <p:nvPr/>
          </p:nvSpPr>
          <p:spPr>
            <a:xfrm>
              <a:off x="1600200" y="304800"/>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Elbow Connector 27"/>
            <p:cNvCxnSpPr>
              <a:stCxn id="58" idx="0"/>
              <a:endCxn id="27" idx="3"/>
            </p:cNvCxnSpPr>
            <p:nvPr/>
          </p:nvCxnSpPr>
          <p:spPr>
            <a:xfrm rot="16200000" flipV="1">
              <a:off x="1296761" y="813295"/>
              <a:ext cx="1014144" cy="133857"/>
            </a:xfrm>
            <a:prstGeom prst="bentConnector2">
              <a:avLst/>
            </a:prstGeom>
            <a:ln/>
          </p:spPr>
          <p:style>
            <a:lnRef idx="2">
              <a:schemeClr val="dk1"/>
            </a:lnRef>
            <a:fillRef idx="1">
              <a:schemeClr val="lt1"/>
            </a:fillRef>
            <a:effectRef idx="0">
              <a:schemeClr val="dk1"/>
            </a:effectRef>
            <a:fontRef idx="minor">
              <a:schemeClr val="dk1"/>
            </a:fontRef>
          </p:style>
        </p:cxnSp>
        <p:sp>
          <p:nvSpPr>
            <p:cNvPr id="29" name="Oval 28"/>
            <p:cNvSpPr/>
            <p:nvPr/>
          </p:nvSpPr>
          <p:spPr>
            <a:xfrm>
              <a:off x="1752600" y="609600"/>
              <a:ext cx="228600"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p:cNvSpPr/>
            <p:nvPr/>
          </p:nvSpPr>
          <p:spPr>
            <a:xfrm>
              <a:off x="8040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8040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31"/>
            <p:cNvGrpSpPr/>
            <p:nvPr/>
          </p:nvGrpSpPr>
          <p:grpSpPr>
            <a:xfrm rot="10800000">
              <a:off x="762000" y="4114799"/>
              <a:ext cx="220878" cy="579841"/>
              <a:chOff x="5804918" y="1755644"/>
              <a:chExt cx="220878" cy="579841"/>
            </a:xfrm>
          </p:grpSpPr>
          <p:sp>
            <p:nvSpPr>
              <p:cNvPr id="98" name="Rectangle 97"/>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1" name="Straight Arrow Connector 100"/>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3" name="Straight Connector 32"/>
            <p:cNvCxnSpPr>
              <a:stCxn id="31" idx="0"/>
              <a:endCxn id="98" idx="0"/>
            </p:cNvCxnSpPr>
            <p:nvPr/>
          </p:nvCxnSpPr>
          <p:spPr>
            <a:xfrm flipV="1">
              <a:off x="8724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98" idx="2"/>
              <a:endCxn id="30" idx="2"/>
            </p:cNvCxnSpPr>
            <p:nvPr/>
          </p:nvCxnSpPr>
          <p:spPr>
            <a:xfrm flipV="1">
              <a:off x="8724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35" name="Rectangle 34"/>
            <p:cNvSpPr/>
            <p:nvPr/>
          </p:nvSpPr>
          <p:spPr>
            <a:xfrm>
              <a:off x="20232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0232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7" name="Group 36"/>
            <p:cNvGrpSpPr/>
            <p:nvPr/>
          </p:nvGrpSpPr>
          <p:grpSpPr>
            <a:xfrm rot="10800000">
              <a:off x="1981200" y="4114799"/>
              <a:ext cx="220878" cy="579841"/>
              <a:chOff x="5804918" y="1755644"/>
              <a:chExt cx="220878" cy="579841"/>
            </a:xfrm>
          </p:grpSpPr>
          <p:sp>
            <p:nvSpPr>
              <p:cNvPr id="94" name="Rectangle 93"/>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8" name="Straight Connector 37"/>
            <p:cNvCxnSpPr>
              <a:stCxn id="36" idx="0"/>
              <a:endCxn id="94" idx="0"/>
            </p:cNvCxnSpPr>
            <p:nvPr/>
          </p:nvCxnSpPr>
          <p:spPr>
            <a:xfrm flipV="1">
              <a:off x="20916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94" idx="2"/>
              <a:endCxn id="35" idx="2"/>
            </p:cNvCxnSpPr>
            <p:nvPr/>
          </p:nvCxnSpPr>
          <p:spPr>
            <a:xfrm flipV="1">
              <a:off x="20916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40" name="Rectangle 39"/>
            <p:cNvSpPr/>
            <p:nvPr/>
          </p:nvSpPr>
          <p:spPr>
            <a:xfrm>
              <a:off x="3250209"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3250209"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rot="10800000">
              <a:off x="3208122" y="4114799"/>
              <a:ext cx="220878" cy="579841"/>
              <a:chOff x="5804918" y="1755644"/>
              <a:chExt cx="220878" cy="579841"/>
            </a:xfrm>
          </p:grpSpPr>
          <p:sp>
            <p:nvSpPr>
              <p:cNvPr id="90" name="Rectangle 89"/>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43" name="Straight Connector 42"/>
            <p:cNvCxnSpPr>
              <a:stCxn id="41" idx="0"/>
              <a:endCxn id="90" idx="0"/>
            </p:cNvCxnSpPr>
            <p:nvPr/>
          </p:nvCxnSpPr>
          <p:spPr>
            <a:xfrm flipV="1">
              <a:off x="3318561"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90" idx="2"/>
              <a:endCxn id="40" idx="2"/>
            </p:cNvCxnSpPr>
            <p:nvPr/>
          </p:nvCxnSpPr>
          <p:spPr>
            <a:xfrm flipV="1">
              <a:off x="3318561"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45" name="Group 44"/>
            <p:cNvGrpSpPr/>
            <p:nvPr/>
          </p:nvGrpSpPr>
          <p:grpSpPr>
            <a:xfrm rot="10800000">
              <a:off x="1752600" y="2315758"/>
              <a:ext cx="220878" cy="579841"/>
              <a:chOff x="5804918" y="1755644"/>
              <a:chExt cx="220878" cy="579841"/>
            </a:xfrm>
          </p:grpSpPr>
          <p:sp>
            <p:nvSpPr>
              <p:cNvPr id="86" name="Rectangle 85"/>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Arrow Connector 88"/>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46" name="Rectangle 45"/>
            <p:cNvSpPr/>
            <p:nvPr/>
          </p:nvSpPr>
          <p:spPr>
            <a:xfrm>
              <a:off x="1794686" y="19968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1794686" y="3131266"/>
              <a:ext cx="136704" cy="145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86" idx="2"/>
              <a:endCxn id="46" idx="2"/>
            </p:cNvCxnSpPr>
            <p:nvPr/>
          </p:nvCxnSpPr>
          <p:spPr>
            <a:xfrm flipH="1" flipV="1">
              <a:off x="1863038" y="2133600"/>
              <a:ext cx="1" cy="182158"/>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7" idx="0"/>
              <a:endCxn id="86" idx="0"/>
            </p:cNvCxnSpPr>
            <p:nvPr/>
          </p:nvCxnSpPr>
          <p:spPr>
            <a:xfrm flipV="1">
              <a:off x="1863038" y="2895599"/>
              <a:ext cx="1" cy="235667"/>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50" name="Elbow Connector 49"/>
            <p:cNvCxnSpPr>
              <a:stCxn id="72" idx="2"/>
              <a:endCxn id="63" idx="0"/>
            </p:cNvCxnSpPr>
            <p:nvPr/>
          </p:nvCxnSpPr>
          <p:spPr>
            <a:xfrm>
              <a:off x="3154871" y="1751527"/>
              <a:ext cx="2180653" cy="305873"/>
            </a:xfrm>
            <a:prstGeom prst="bentConnector2">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61" idx="3"/>
            </p:cNvCxnSpPr>
            <p:nvPr/>
          </p:nvCxnSpPr>
          <p:spPr>
            <a:xfrm rot="10800000">
              <a:off x="1946780" y="5533170"/>
              <a:ext cx="1177421"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Elbow Connector 51"/>
            <p:cNvCxnSpPr>
              <a:endCxn id="60" idx="4"/>
            </p:cNvCxnSpPr>
            <p:nvPr/>
          </p:nvCxnSpPr>
          <p:spPr>
            <a:xfrm rot="10800000">
              <a:off x="800100" y="5533170"/>
              <a:ext cx="1181100"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63" idx="2"/>
              <a:endCxn id="62" idx="3"/>
            </p:cNvCxnSpPr>
            <p:nvPr/>
          </p:nvCxnSpPr>
          <p:spPr>
            <a:xfrm rot="5400000">
              <a:off x="3951266" y="4148911"/>
              <a:ext cx="598972" cy="2169545"/>
            </a:xfrm>
            <a:prstGeom prst="bentConnector3">
              <a:avLst>
                <a:gd name="adj1" fmla="val 155724"/>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953000" y="25644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a:stCxn id="82" idx="0"/>
              <a:endCxn id="54" idx="1"/>
            </p:cNvCxnSpPr>
            <p:nvPr/>
          </p:nvCxnSpPr>
          <p:spPr>
            <a:xfrm>
              <a:off x="4770842" y="2632761"/>
              <a:ext cx="18215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56" name="Group 55"/>
            <p:cNvGrpSpPr/>
            <p:nvPr/>
          </p:nvGrpSpPr>
          <p:grpSpPr>
            <a:xfrm>
              <a:off x="4191000" y="2522322"/>
              <a:ext cx="579841" cy="220878"/>
              <a:chOff x="4191000" y="2057400"/>
              <a:chExt cx="579841" cy="220878"/>
            </a:xfrm>
          </p:grpSpPr>
          <p:grpSp>
            <p:nvGrpSpPr>
              <p:cNvPr id="80" name="Group 79"/>
              <p:cNvGrpSpPr/>
              <p:nvPr/>
            </p:nvGrpSpPr>
            <p:grpSpPr>
              <a:xfrm>
                <a:off x="4191000" y="2057400"/>
                <a:ext cx="579841" cy="220878"/>
                <a:chOff x="4190999" y="1981201"/>
                <a:chExt cx="579841" cy="220878"/>
              </a:xfrm>
            </p:grpSpPr>
            <p:sp>
              <p:nvSpPr>
                <p:cNvPr id="82" name="Rectangle 81"/>
                <p:cNvSpPr/>
                <p:nvPr/>
              </p:nvSpPr>
              <p:spPr>
                <a:xfrm rot="5400000">
                  <a:off x="4370481" y="1801719"/>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rot="5400000">
                  <a:off x="4298370"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rot="5400000">
                  <a:off x="4153164"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5" name="Straight Arrow Connector 84"/>
                <p:cNvCxnSpPr/>
                <p:nvPr/>
              </p:nvCxnSpPr>
              <p:spPr>
                <a:xfrm rot="5400000" flipV="1">
                  <a:off x="4635853" y="1991060"/>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81" name="Straight Connector 80"/>
              <p:cNvCxnSpPr/>
              <p:nvPr/>
            </p:nvCxnSpPr>
            <p:spPr>
              <a:xfrm>
                <a:off x="4343400" y="2057400"/>
                <a:ext cx="0" cy="22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endCxn id="74" idx="2"/>
            </p:cNvCxnSpPr>
            <p:nvPr/>
          </p:nvCxnSpPr>
          <p:spPr>
            <a:xfrm flipH="1" flipV="1">
              <a:off x="3885301" y="3501603"/>
              <a:ext cx="1143899" cy="3596"/>
            </a:xfrm>
            <a:prstGeom prst="straightConnector1">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802409" y="13872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Parallelogram 58"/>
            <p:cNvSpPr/>
            <p:nvPr/>
          </p:nvSpPr>
          <p:spPr>
            <a:xfrm>
              <a:off x="228600" y="195271"/>
              <a:ext cx="1519488" cy="609600"/>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Front-End</a:t>
              </a:r>
            </a:p>
            <a:p>
              <a:pPr algn="ctr"/>
              <a:r>
                <a:rPr lang="en-US" sz="1400" dirty="0" smtClean="0"/>
                <a:t>Client</a:t>
              </a:r>
              <a:endParaRPr lang="en-US" sz="1400" dirty="0"/>
            </a:p>
          </p:txBody>
        </p:sp>
        <p:sp>
          <p:nvSpPr>
            <p:cNvPr id="60" name="Parallelogram 59"/>
            <p:cNvSpPr/>
            <p:nvPr/>
          </p:nvSpPr>
          <p:spPr>
            <a:xfrm>
              <a:off x="152400" y="4952999"/>
              <a:ext cx="1295399" cy="580171"/>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HTTP</a:t>
              </a:r>
              <a:endParaRPr lang="en-US" sz="1400" dirty="0">
                <a:solidFill>
                  <a:schemeClr val="dk1"/>
                </a:solidFill>
              </a:endParaRPr>
            </a:p>
          </p:txBody>
        </p:sp>
        <p:sp>
          <p:nvSpPr>
            <p:cNvPr id="61" name="Parallelogram 60"/>
            <p:cNvSpPr/>
            <p:nvPr/>
          </p:nvSpPr>
          <p:spPr>
            <a:xfrm>
              <a:off x="13716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XMPP*</a:t>
              </a:r>
              <a:endParaRPr lang="en-US" sz="1400" dirty="0">
                <a:solidFill>
                  <a:schemeClr val="dk1"/>
                </a:solidFill>
              </a:endParaRPr>
            </a:p>
          </p:txBody>
        </p:sp>
        <p:sp>
          <p:nvSpPr>
            <p:cNvPr id="62" name="Parallelogram 61"/>
            <p:cNvSpPr/>
            <p:nvPr/>
          </p:nvSpPr>
          <p:spPr>
            <a:xfrm>
              <a:off x="2590800" y="4952999"/>
              <a:ext cx="1295400" cy="580170"/>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AMQP</a:t>
              </a:r>
              <a:endParaRPr lang="en-US" sz="1400" dirty="0">
                <a:solidFill>
                  <a:schemeClr val="dk1"/>
                </a:solidFill>
              </a:endParaRPr>
            </a:p>
          </p:txBody>
        </p:sp>
        <p:sp>
          <p:nvSpPr>
            <p:cNvPr id="63" name="Rectangle 62"/>
            <p:cNvSpPr/>
            <p:nvPr/>
          </p:nvSpPr>
          <p:spPr>
            <a:xfrm>
              <a:off x="5029200" y="2057400"/>
              <a:ext cx="612648" cy="287679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vert="vert270" rtlCol="0" anchor="ctr"/>
            <a:lstStyle/>
            <a:p>
              <a:pPr algn="ctr"/>
              <a:r>
                <a:rPr lang="en-US" sz="1600" dirty="0" smtClean="0"/>
                <a:t>Persistence Tier</a:t>
              </a:r>
              <a:endParaRPr lang="en-US" sz="1600" dirty="0"/>
            </a:p>
          </p:txBody>
        </p:sp>
        <p:sp>
          <p:nvSpPr>
            <p:cNvPr id="64" name="Rectangle 63"/>
            <p:cNvSpPr>
              <a:spLocks noChangeArrowheads="1"/>
            </p:cNvSpPr>
            <p:nvPr/>
          </p:nvSpPr>
          <p:spPr bwMode="auto">
            <a:xfrm>
              <a:off x="152400" y="2971799"/>
              <a:ext cx="3962400" cy="990599"/>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5" name="Rectangle 64"/>
            <p:cNvSpPr>
              <a:spLocks noChangeArrowheads="1"/>
            </p:cNvSpPr>
            <p:nvPr/>
          </p:nvSpPr>
          <p:spPr bwMode="auto">
            <a:xfrm>
              <a:off x="152400" y="4800599"/>
              <a:ext cx="3962400" cy="12192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6" name="Rectangle 65"/>
            <p:cNvSpPr>
              <a:spLocks noChangeArrowheads="1"/>
            </p:cNvSpPr>
            <p:nvPr/>
          </p:nvSpPr>
          <p:spPr bwMode="auto">
            <a:xfrm>
              <a:off x="152400" y="1143000"/>
              <a:ext cx="3962400" cy="10668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7" name="Rectangle 66"/>
            <p:cNvSpPr>
              <a:spLocks noChangeArrowheads="1"/>
            </p:cNvSpPr>
            <p:nvPr/>
          </p:nvSpPr>
          <p:spPr bwMode="auto">
            <a:xfrm>
              <a:off x="152401" y="119071"/>
              <a:ext cx="3195987" cy="9144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8" name="TextBox 67"/>
            <p:cNvSpPr txBox="1"/>
            <p:nvPr/>
          </p:nvSpPr>
          <p:spPr>
            <a:xfrm>
              <a:off x="1978678" y="115883"/>
              <a:ext cx="1082348" cy="276999"/>
            </a:xfrm>
            <a:prstGeom prst="rect">
              <a:avLst/>
            </a:prstGeom>
            <a:noFill/>
          </p:spPr>
          <p:txBody>
            <a:bodyPr wrap="none" rtlCol="0">
              <a:spAutoFit/>
            </a:bodyPr>
            <a:lstStyle/>
            <a:p>
              <a:r>
                <a:rPr lang="en-US" sz="1200" dirty="0" smtClean="0"/>
                <a:t>Front-End Tier</a:t>
              </a:r>
              <a:endParaRPr lang="en-US" sz="1200" dirty="0"/>
            </a:p>
          </p:txBody>
        </p:sp>
        <p:sp>
          <p:nvSpPr>
            <p:cNvPr id="69" name="TextBox 68"/>
            <p:cNvSpPr txBox="1"/>
            <p:nvPr/>
          </p:nvSpPr>
          <p:spPr>
            <a:xfrm>
              <a:off x="2671542" y="1120336"/>
              <a:ext cx="1496749" cy="331782"/>
            </a:xfrm>
            <a:prstGeom prst="rect">
              <a:avLst/>
            </a:prstGeom>
            <a:noFill/>
          </p:spPr>
          <p:txBody>
            <a:bodyPr wrap="none" rtlCol="0">
              <a:spAutoFit/>
            </a:bodyPr>
            <a:lstStyle/>
            <a:p>
              <a:r>
                <a:rPr lang="en-US" sz="1200" dirty="0" smtClean="0"/>
                <a:t>Application Tier</a:t>
              </a:r>
              <a:endParaRPr lang="en-US" sz="1200" dirty="0"/>
            </a:p>
          </p:txBody>
        </p:sp>
        <p:sp>
          <p:nvSpPr>
            <p:cNvPr id="70" name="TextBox 69"/>
            <p:cNvSpPr txBox="1"/>
            <p:nvPr/>
          </p:nvSpPr>
          <p:spPr>
            <a:xfrm>
              <a:off x="152400" y="2923401"/>
              <a:ext cx="1219604" cy="331782"/>
            </a:xfrm>
            <a:prstGeom prst="rect">
              <a:avLst/>
            </a:prstGeom>
            <a:noFill/>
          </p:spPr>
          <p:txBody>
            <a:bodyPr wrap="none" rtlCol="0">
              <a:spAutoFit/>
            </a:bodyPr>
            <a:lstStyle/>
            <a:p>
              <a:r>
                <a:rPr lang="en-US" sz="1200" dirty="0" smtClean="0"/>
                <a:t>Routing Tier</a:t>
              </a:r>
              <a:endParaRPr lang="en-US" sz="1200" dirty="0"/>
            </a:p>
          </p:txBody>
        </p:sp>
        <p:sp>
          <p:nvSpPr>
            <p:cNvPr id="71" name="TextBox 70"/>
            <p:cNvSpPr txBox="1"/>
            <p:nvPr/>
          </p:nvSpPr>
          <p:spPr>
            <a:xfrm>
              <a:off x="3531015" y="4407638"/>
              <a:ext cx="1362249" cy="331941"/>
            </a:xfrm>
            <a:prstGeom prst="rect">
              <a:avLst/>
            </a:prstGeom>
            <a:noFill/>
          </p:spPr>
          <p:txBody>
            <a:bodyPr wrap="none" rtlCol="0">
              <a:spAutoFit/>
            </a:bodyPr>
            <a:lstStyle/>
            <a:p>
              <a:r>
                <a:rPr lang="en-US" sz="1200" dirty="0" smtClean="0"/>
                <a:t>Transport Tier</a:t>
              </a:r>
              <a:endParaRPr lang="en-US" sz="1200" dirty="0"/>
            </a:p>
          </p:txBody>
        </p:sp>
        <p:sp>
          <p:nvSpPr>
            <p:cNvPr id="72" name="Parallelogram 71"/>
            <p:cNvSpPr/>
            <p:nvPr/>
          </p:nvSpPr>
          <p:spPr>
            <a:xfrm>
              <a:off x="609600" y="1447800"/>
              <a:ext cx="2621203" cy="6074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OADR Application</a:t>
              </a:r>
              <a:endParaRPr lang="en-US" sz="1400" dirty="0">
                <a:solidFill>
                  <a:schemeClr val="dk1"/>
                </a:solidFill>
              </a:endParaRPr>
            </a:p>
            <a:p>
              <a:pPr algn="ctr"/>
              <a:r>
                <a:rPr lang="en-US" sz="1400" dirty="0">
                  <a:solidFill>
                    <a:schemeClr val="dk1"/>
                  </a:solidFill>
                </a:rPr>
                <a:t>Service Provider</a:t>
              </a:r>
            </a:p>
          </p:txBody>
        </p:sp>
        <p:sp>
          <p:nvSpPr>
            <p:cNvPr id="73" name="Rectangle 72"/>
            <p:cNvSpPr/>
            <p:nvPr/>
          </p:nvSpPr>
          <p:spPr>
            <a:xfrm>
              <a:off x="2743200" y="31241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Parallelogram 73"/>
            <p:cNvSpPr/>
            <p:nvPr/>
          </p:nvSpPr>
          <p:spPr>
            <a:xfrm>
              <a:off x="304800" y="3193207"/>
              <a:ext cx="3657600" cy="61679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Dispatch Service</a:t>
              </a:r>
              <a:endParaRPr lang="en-US" sz="1400" dirty="0">
                <a:solidFill>
                  <a:schemeClr val="dk1"/>
                </a:solidFill>
              </a:endParaRPr>
            </a:p>
          </p:txBody>
        </p:sp>
        <p:sp>
          <p:nvSpPr>
            <p:cNvPr id="76" name="Right Arrow 75"/>
            <p:cNvSpPr/>
            <p:nvPr/>
          </p:nvSpPr>
          <p:spPr>
            <a:xfrm rot="5400000">
              <a:off x="8001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ight Arrow 76"/>
            <p:cNvSpPr/>
            <p:nvPr/>
          </p:nvSpPr>
          <p:spPr>
            <a:xfrm rot="5400000">
              <a:off x="1943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ight Arrow 77"/>
            <p:cNvSpPr/>
            <p:nvPr/>
          </p:nvSpPr>
          <p:spPr>
            <a:xfrm rot="5400000">
              <a:off x="31623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Freeform 78"/>
            <p:cNvSpPr/>
            <p:nvPr/>
          </p:nvSpPr>
          <p:spPr>
            <a:xfrm>
              <a:off x="2808275" y="2627691"/>
              <a:ext cx="1368555" cy="481743"/>
            </a:xfrm>
            <a:custGeom>
              <a:avLst/>
              <a:gdLst>
                <a:gd name="connsiteX0" fmla="*/ 0 w 1368555"/>
                <a:gd name="connsiteY0" fmla="*/ 481743 h 481743"/>
                <a:gd name="connsiteX1" fmla="*/ 0 w 1368555"/>
                <a:gd name="connsiteY1" fmla="*/ 158756 h 481743"/>
                <a:gd name="connsiteX2" fmla="*/ 366773 w 1368555"/>
                <a:gd name="connsiteY2" fmla="*/ 0 h 481743"/>
                <a:gd name="connsiteX3" fmla="*/ 1368555 w 1368555"/>
                <a:gd name="connsiteY3" fmla="*/ 5474 h 481743"/>
                <a:gd name="connsiteX4" fmla="*/ 1368555 w 1368555"/>
                <a:gd name="connsiteY4" fmla="*/ 5474 h 481743"/>
                <a:gd name="connsiteX5" fmla="*/ 1368555 w 1368555"/>
                <a:gd name="connsiteY5" fmla="*/ 5474 h 4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555" h="481743">
                  <a:moveTo>
                    <a:pt x="0" y="481743"/>
                  </a:moveTo>
                  <a:lnTo>
                    <a:pt x="0" y="158756"/>
                  </a:lnTo>
                  <a:lnTo>
                    <a:pt x="366773" y="0"/>
                  </a:lnTo>
                  <a:lnTo>
                    <a:pt x="1368555" y="5474"/>
                  </a:lnTo>
                  <a:lnTo>
                    <a:pt x="1368555" y="5474"/>
                  </a:lnTo>
                  <a:lnTo>
                    <a:pt x="1368555" y="5474"/>
                  </a:lnTo>
                </a:path>
              </a:pathLst>
            </a:custGeom>
            <a:ln>
              <a:solidFill>
                <a:srgbClr val="0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48" name="Rectangle 147"/>
          <p:cNvSpPr>
            <a:spLocks noChangeArrowheads="1"/>
          </p:cNvSpPr>
          <p:nvPr/>
        </p:nvSpPr>
        <p:spPr bwMode="auto">
          <a:xfrm>
            <a:off x="6781800" y="1143000"/>
            <a:ext cx="2296969" cy="50292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149" name="Group 148"/>
          <p:cNvGrpSpPr/>
          <p:nvPr/>
        </p:nvGrpSpPr>
        <p:grpSpPr>
          <a:xfrm rot="5400000">
            <a:off x="7556572" y="1961764"/>
            <a:ext cx="220878" cy="579841"/>
            <a:chOff x="5104167" y="1635893"/>
            <a:chExt cx="220878" cy="579841"/>
          </a:xfrm>
        </p:grpSpPr>
        <p:sp>
          <p:nvSpPr>
            <p:cNvPr id="150" name="Rectangle 149"/>
            <p:cNvSpPr/>
            <p:nvPr/>
          </p:nvSpPr>
          <p:spPr>
            <a:xfrm>
              <a:off x="5104167" y="1635893"/>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Rectangle 150"/>
            <p:cNvSpPr/>
            <p:nvPr/>
          </p:nvSpPr>
          <p:spPr>
            <a:xfrm>
              <a:off x="5104167" y="1925322"/>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2" name="Rectangle 151"/>
            <p:cNvSpPr/>
            <p:nvPr/>
          </p:nvSpPr>
          <p:spPr>
            <a:xfrm>
              <a:off x="5104167" y="2070528"/>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3" name="Straight Arrow Connector 152"/>
            <p:cNvCxnSpPr/>
            <p:nvPr/>
          </p:nvCxnSpPr>
          <p:spPr>
            <a:xfrm flipV="1">
              <a:off x="5214606" y="1670998"/>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54" name="Rectangle 153"/>
          <p:cNvSpPr/>
          <p:nvPr/>
        </p:nvSpPr>
        <p:spPr>
          <a:xfrm>
            <a:off x="6938210" y="2137204"/>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55" name="Rectangle 154"/>
          <p:cNvSpPr/>
          <p:nvPr/>
        </p:nvSpPr>
        <p:spPr>
          <a:xfrm>
            <a:off x="8149656" y="214124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cxnSp>
        <p:nvCxnSpPr>
          <p:cNvPr id="156" name="Straight Connector 155"/>
          <p:cNvCxnSpPr>
            <a:stCxn id="154" idx="3"/>
            <a:endCxn id="150" idx="2"/>
          </p:cNvCxnSpPr>
          <p:nvPr/>
        </p:nvCxnSpPr>
        <p:spPr>
          <a:xfrm>
            <a:off x="7166810" y="2249123"/>
            <a:ext cx="210281" cy="25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0" idx="0"/>
            <a:endCxn id="155" idx="1"/>
          </p:cNvCxnSpPr>
          <p:nvPr/>
        </p:nvCxnSpPr>
        <p:spPr>
          <a:xfrm>
            <a:off x="7956932" y="2251685"/>
            <a:ext cx="192724" cy="14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860292" y="2379800"/>
            <a:ext cx="2260379" cy="523220"/>
          </a:xfrm>
          <a:prstGeom prst="rect">
            <a:avLst/>
          </a:prstGeom>
          <a:noFill/>
        </p:spPr>
        <p:txBody>
          <a:bodyPr wrap="none" rtlCol="0">
            <a:spAutoFit/>
          </a:bodyPr>
          <a:lstStyle/>
          <a:p>
            <a:r>
              <a:rPr lang="en-US" sz="1400" dirty="0" smtClean="0"/>
              <a:t>Message queue</a:t>
            </a:r>
          </a:p>
          <a:p>
            <a:r>
              <a:rPr lang="en-US" sz="1400" dirty="0" smtClean="0"/>
              <a:t>(A queues message for B)</a:t>
            </a:r>
          </a:p>
        </p:txBody>
      </p:sp>
      <p:grpSp>
        <p:nvGrpSpPr>
          <p:cNvPr id="159" name="Group 158"/>
          <p:cNvGrpSpPr/>
          <p:nvPr/>
        </p:nvGrpSpPr>
        <p:grpSpPr>
          <a:xfrm>
            <a:off x="6868969" y="1620777"/>
            <a:ext cx="1353808" cy="457200"/>
            <a:chOff x="83555" y="418479"/>
            <a:chExt cx="1353808" cy="457200"/>
          </a:xfrm>
        </p:grpSpPr>
        <p:cxnSp>
          <p:nvCxnSpPr>
            <p:cNvPr id="160" name="Straight Connector 159"/>
            <p:cNvCxnSpPr/>
            <p:nvPr/>
          </p:nvCxnSpPr>
          <p:spPr>
            <a:xfrm>
              <a:off x="317813" y="512297"/>
              <a:ext cx="982846" cy="12129"/>
            </a:xfrm>
            <a:prstGeom prst="line">
              <a:avLst/>
            </a:prstGeom>
            <a:ln/>
          </p:spPr>
          <p:style>
            <a:lnRef idx="2">
              <a:schemeClr val="dk1"/>
            </a:lnRef>
            <a:fillRef idx="1">
              <a:schemeClr val="lt1"/>
            </a:fillRef>
            <a:effectRef idx="0">
              <a:schemeClr val="dk1"/>
            </a:effectRef>
            <a:fontRef idx="minor">
              <a:schemeClr val="dk1"/>
            </a:fontRef>
          </p:style>
        </p:cxnSp>
        <p:sp>
          <p:nvSpPr>
            <p:cNvPr id="161" name="Oval 160"/>
            <p:cNvSpPr/>
            <p:nvPr/>
          </p:nvSpPr>
          <p:spPr>
            <a:xfrm>
              <a:off x="718624" y="418479"/>
              <a:ext cx="199764"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2" name="Rectangle 161"/>
            <p:cNvSpPr/>
            <p:nvPr/>
          </p:nvSpPr>
          <p:spPr>
            <a:xfrm>
              <a:off x="130065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Rectangle 162"/>
            <p:cNvSpPr/>
            <p:nvPr/>
          </p:nvSpPr>
          <p:spPr>
            <a:xfrm>
              <a:off x="18110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4" name="TextBox 163"/>
            <p:cNvSpPr txBox="1"/>
            <p:nvPr/>
          </p:nvSpPr>
          <p:spPr>
            <a:xfrm>
              <a:off x="83555" y="567902"/>
              <a:ext cx="992579" cy="307777"/>
            </a:xfrm>
            <a:prstGeom prst="rect">
              <a:avLst/>
            </a:prstGeom>
            <a:noFill/>
          </p:spPr>
          <p:txBody>
            <a:bodyPr wrap="none" rtlCol="0">
              <a:spAutoFit/>
            </a:bodyPr>
            <a:lstStyle>
              <a:defPPr>
                <a:defRPr lang="en-US"/>
              </a:defPPr>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smtClean="0"/>
                <a:t>HTTP/REST</a:t>
              </a:r>
              <a:endParaRPr lang="en-US" dirty="0"/>
            </a:p>
          </p:txBody>
        </p:sp>
      </p:grpSp>
      <p:sp>
        <p:nvSpPr>
          <p:cNvPr id="177" name="Rectangle 176"/>
          <p:cNvSpPr/>
          <p:nvPr/>
        </p:nvSpPr>
        <p:spPr>
          <a:xfrm>
            <a:off x="69468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78" name="Rectangle 177"/>
          <p:cNvSpPr/>
          <p:nvPr/>
        </p:nvSpPr>
        <p:spPr>
          <a:xfrm>
            <a:off x="74802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179" name="TextBox 178"/>
          <p:cNvSpPr txBox="1"/>
          <p:nvPr/>
        </p:nvSpPr>
        <p:spPr>
          <a:xfrm>
            <a:off x="6868969" y="3284368"/>
            <a:ext cx="1632967" cy="307777"/>
          </a:xfrm>
          <a:prstGeom prst="rect">
            <a:avLst/>
          </a:prstGeom>
          <a:noFill/>
        </p:spPr>
        <p:txBody>
          <a:bodyPr wrap="none" rtlCol="0">
            <a:spAutoFit/>
          </a:bodyPr>
          <a:lstStyle/>
          <a:p>
            <a:r>
              <a:rPr lang="en-US" sz="1400" dirty="0" smtClean="0"/>
              <a:t>A reads data from B</a:t>
            </a:r>
            <a:endParaRPr lang="en-US" sz="1400" dirty="0"/>
          </a:p>
        </p:txBody>
      </p:sp>
      <p:grpSp>
        <p:nvGrpSpPr>
          <p:cNvPr id="180" name="Group 179"/>
          <p:cNvGrpSpPr/>
          <p:nvPr/>
        </p:nvGrpSpPr>
        <p:grpSpPr>
          <a:xfrm>
            <a:off x="6945169" y="4572000"/>
            <a:ext cx="1138882" cy="307777"/>
            <a:chOff x="2895538" y="783213"/>
            <a:chExt cx="1138882" cy="307777"/>
          </a:xfrm>
        </p:grpSpPr>
        <p:sp>
          <p:nvSpPr>
            <p:cNvPr id="181" name="Parallelogram 180"/>
            <p:cNvSpPr/>
            <p:nvPr/>
          </p:nvSpPr>
          <p:spPr>
            <a:xfrm>
              <a:off x="2895538" y="861657"/>
              <a:ext cx="314299" cy="22933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TextBox 181"/>
            <p:cNvSpPr txBox="1"/>
            <p:nvPr/>
          </p:nvSpPr>
          <p:spPr>
            <a:xfrm>
              <a:off x="3294051" y="783213"/>
              <a:ext cx="740369" cy="307777"/>
            </a:xfrm>
            <a:prstGeom prst="rect">
              <a:avLst/>
            </a:prstGeom>
            <a:noFill/>
          </p:spPr>
          <p:txBody>
            <a:bodyPr wrap="none" rtlCol="0">
              <a:spAutoFit/>
            </a:bodyPr>
            <a:lstStyle/>
            <a:p>
              <a:r>
                <a:rPr lang="en-US" sz="1400" dirty="0" smtClean="0"/>
                <a:t>Process</a:t>
              </a:r>
              <a:endParaRPr lang="en-US" sz="1400" dirty="0"/>
            </a:p>
          </p:txBody>
        </p:sp>
      </p:grpSp>
      <p:grpSp>
        <p:nvGrpSpPr>
          <p:cNvPr id="183" name="Group 182"/>
          <p:cNvGrpSpPr/>
          <p:nvPr/>
        </p:nvGrpSpPr>
        <p:grpSpPr>
          <a:xfrm>
            <a:off x="6945169" y="5102423"/>
            <a:ext cx="1494624" cy="307777"/>
            <a:chOff x="2903106" y="1226706"/>
            <a:chExt cx="1494624" cy="307777"/>
          </a:xfrm>
        </p:grpSpPr>
        <p:sp>
          <p:nvSpPr>
            <p:cNvPr id="184" name="Rectangle 183"/>
            <p:cNvSpPr/>
            <p:nvPr/>
          </p:nvSpPr>
          <p:spPr>
            <a:xfrm>
              <a:off x="2903106" y="1233999"/>
              <a:ext cx="306731" cy="281229"/>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endParaRPr lang="en-US" sz="1200" dirty="0">
                <a:cs typeface="Arial"/>
              </a:endParaRPr>
            </a:p>
          </p:txBody>
        </p:sp>
        <p:sp>
          <p:nvSpPr>
            <p:cNvPr id="185" name="TextBox 184"/>
            <p:cNvSpPr txBox="1"/>
            <p:nvPr/>
          </p:nvSpPr>
          <p:spPr>
            <a:xfrm>
              <a:off x="3301619" y="1226706"/>
              <a:ext cx="1096111" cy="307777"/>
            </a:xfrm>
            <a:prstGeom prst="rect">
              <a:avLst/>
            </a:prstGeom>
            <a:noFill/>
          </p:spPr>
          <p:txBody>
            <a:bodyPr wrap="none" rtlCol="0">
              <a:spAutoFit/>
            </a:bodyPr>
            <a:lstStyle/>
            <a:p>
              <a:r>
                <a:rPr lang="en-US" sz="1400" dirty="0" smtClean="0"/>
                <a:t>Runtime tier</a:t>
              </a:r>
              <a:endParaRPr lang="en-US" sz="1400" dirty="0"/>
            </a:p>
          </p:txBody>
        </p:sp>
      </p:grpSp>
      <p:grpSp>
        <p:nvGrpSpPr>
          <p:cNvPr id="186" name="Group 185"/>
          <p:cNvGrpSpPr/>
          <p:nvPr/>
        </p:nvGrpSpPr>
        <p:grpSpPr>
          <a:xfrm>
            <a:off x="6945169" y="5562600"/>
            <a:ext cx="1899341" cy="532109"/>
            <a:chOff x="2903106" y="353964"/>
            <a:chExt cx="1899341" cy="532109"/>
          </a:xfrm>
        </p:grpSpPr>
        <p:sp>
          <p:nvSpPr>
            <p:cNvPr id="187" name="Rectangle 186"/>
            <p:cNvSpPr>
              <a:spLocks noChangeArrowheads="1"/>
            </p:cNvSpPr>
            <p:nvPr/>
          </p:nvSpPr>
          <p:spPr bwMode="auto">
            <a:xfrm>
              <a:off x="2903106" y="353964"/>
              <a:ext cx="306731" cy="316666"/>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188" name="TextBox 187"/>
            <p:cNvSpPr txBox="1"/>
            <p:nvPr/>
          </p:nvSpPr>
          <p:spPr>
            <a:xfrm>
              <a:off x="3294051" y="362853"/>
              <a:ext cx="1508396" cy="523220"/>
            </a:xfrm>
            <a:prstGeom prst="rect">
              <a:avLst/>
            </a:prstGeom>
            <a:noFill/>
          </p:spPr>
          <p:txBody>
            <a:bodyPr wrap="none" rtlCol="0">
              <a:spAutoFit/>
            </a:bodyPr>
            <a:lstStyle/>
            <a:p>
              <a:r>
                <a:rPr lang="en-US" sz="1400" dirty="0" smtClean="0"/>
                <a:t>Runtime tier </a:t>
              </a:r>
            </a:p>
            <a:p>
              <a:r>
                <a:rPr lang="en-US" sz="1400" dirty="0" smtClean="0"/>
                <a:t>(overlay mapping)</a:t>
              </a:r>
            </a:p>
          </p:txBody>
        </p:sp>
      </p:grpSp>
      <p:cxnSp>
        <p:nvCxnSpPr>
          <p:cNvPr id="189" name="Straight Arrow Connector 188"/>
          <p:cNvCxnSpPr>
            <a:stCxn id="177" idx="3"/>
            <a:endCxn id="178" idx="1"/>
          </p:cNvCxnSpPr>
          <p:nvPr/>
        </p:nvCxnSpPr>
        <p:spPr>
          <a:xfrm>
            <a:off x="7175487" y="3159919"/>
            <a:ext cx="304800" cy="0"/>
          </a:xfrm>
          <a:prstGeom prst="straightConnector1">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90" name="Rectangle 189"/>
          <p:cNvSpPr/>
          <p:nvPr/>
        </p:nvSpPr>
        <p:spPr>
          <a:xfrm>
            <a:off x="6946887" y="3727572"/>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92" name="TextBox 191"/>
          <p:cNvSpPr txBox="1"/>
          <p:nvPr/>
        </p:nvSpPr>
        <p:spPr>
          <a:xfrm>
            <a:off x="6868969" y="3963940"/>
            <a:ext cx="2280104" cy="523220"/>
          </a:xfrm>
          <a:prstGeom prst="rect">
            <a:avLst/>
          </a:prstGeom>
          <a:noFill/>
        </p:spPr>
        <p:txBody>
          <a:bodyPr wrap="none" rtlCol="0">
            <a:spAutoFit/>
          </a:bodyPr>
          <a:lstStyle/>
          <a:p>
            <a:r>
              <a:rPr lang="en-US" sz="1400" dirty="0" smtClean="0"/>
              <a:t>Protocol-specific message</a:t>
            </a:r>
          </a:p>
          <a:p>
            <a:r>
              <a:rPr lang="en-US" sz="1400" dirty="0" smtClean="0"/>
              <a:t>(A sends a message out)</a:t>
            </a:r>
            <a:endParaRPr lang="en-US" sz="1400" dirty="0"/>
          </a:p>
        </p:txBody>
      </p:sp>
      <p:sp>
        <p:nvSpPr>
          <p:cNvPr id="193" name="Right Arrow 192"/>
          <p:cNvSpPr/>
          <p:nvPr/>
        </p:nvSpPr>
        <p:spPr>
          <a:xfrm>
            <a:off x="7173769" y="3727572"/>
            <a:ext cx="304800" cy="228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3657600" y="1219200"/>
            <a:ext cx="3164511" cy="769441"/>
          </a:xfrm>
          <a:prstGeom prst="rect">
            <a:avLst/>
          </a:prstGeom>
          <a:noFill/>
        </p:spPr>
        <p:txBody>
          <a:bodyPr wrap="none" rtlCol="0">
            <a:spAutoFit/>
          </a:bodyPr>
          <a:lstStyle/>
          <a:p>
            <a:r>
              <a:rPr lang="en-US" sz="2200" u="sng" dirty="0" smtClean="0">
                <a:solidFill>
                  <a:srgbClr val="FF0000"/>
                </a:solidFill>
              </a:rPr>
              <a:t>Outbound Target</a:t>
            </a:r>
            <a:r>
              <a:rPr lang="en-US" sz="2200" dirty="0" smtClean="0">
                <a:solidFill>
                  <a:srgbClr val="FF0000"/>
                </a:solidFill>
              </a:rPr>
              <a:t>:</a:t>
            </a:r>
            <a:endParaRPr lang="en-US" sz="2200" u="sng" dirty="0" smtClean="0">
              <a:solidFill>
                <a:srgbClr val="FF0000"/>
              </a:solidFill>
            </a:endParaRPr>
          </a:p>
          <a:p>
            <a:r>
              <a:rPr lang="en-US" sz="2200" dirty="0" smtClean="0">
                <a:solidFill>
                  <a:srgbClr val="FF0000"/>
                </a:solidFill>
              </a:rPr>
              <a:t>200 Messages / second</a:t>
            </a:r>
            <a:endParaRPr lang="en-US" sz="2200" dirty="0">
              <a:solidFill>
                <a:srgbClr val="FF0000"/>
              </a:solidFill>
            </a:endParaRPr>
          </a:p>
        </p:txBody>
      </p:sp>
      <p:sp>
        <p:nvSpPr>
          <p:cNvPr id="1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
        <p:nvSpPr>
          <p:cNvPr id="3" name="TextBox 2"/>
          <p:cNvSpPr txBox="1"/>
          <p:nvPr/>
        </p:nvSpPr>
        <p:spPr>
          <a:xfrm>
            <a:off x="3156349" y="6477000"/>
            <a:ext cx="3320651" cy="461665"/>
          </a:xfrm>
          <a:prstGeom prst="rect">
            <a:avLst/>
          </a:prstGeom>
          <a:noFill/>
        </p:spPr>
        <p:txBody>
          <a:bodyPr wrap="square" rtlCol="0">
            <a:spAutoFit/>
          </a:bodyPr>
          <a:lstStyle/>
          <a:p>
            <a:endParaRPr lang="en-US" dirty="0"/>
          </a:p>
        </p:txBody>
      </p:sp>
      <p:sp>
        <p:nvSpPr>
          <p:cNvPr id="5" name="TextBox 4"/>
          <p:cNvSpPr txBox="1"/>
          <p:nvPr/>
        </p:nvSpPr>
        <p:spPr>
          <a:xfrm>
            <a:off x="2962714" y="6367046"/>
            <a:ext cx="3897578" cy="338554"/>
          </a:xfrm>
          <a:prstGeom prst="rect">
            <a:avLst/>
          </a:prstGeom>
          <a:noFill/>
        </p:spPr>
        <p:txBody>
          <a:bodyPr wrap="square" rtlCol="0">
            <a:spAutoFit/>
          </a:bodyPr>
          <a:lstStyle/>
          <a:p>
            <a:r>
              <a:rPr lang="en-US" sz="1600" dirty="0" smtClean="0">
                <a:latin typeface="+mn-lt"/>
              </a:rPr>
              <a:t>* Extensible Message and Presence Protocol</a:t>
            </a:r>
            <a:endParaRPr lang="en-US" sz="1600" dirty="0">
              <a:latin typeface="+mn-lt"/>
            </a:endParaRPr>
          </a:p>
        </p:txBody>
      </p:sp>
    </p:spTree>
    <p:extLst>
      <p:ext uri="{BB962C8B-B14F-4D97-AF65-F5344CB8AC3E}">
        <p14:creationId xmlns:p14="http://schemas.microsoft.com/office/powerpoint/2010/main" val="8005230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28</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57" name="Rounded Rectangle 56"/>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58"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0" name="Rectangle 59"/>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73" name="Group 72"/>
          <p:cNvGrpSpPr/>
          <p:nvPr/>
        </p:nvGrpSpPr>
        <p:grpSpPr>
          <a:xfrm>
            <a:off x="5029200" y="1752600"/>
            <a:ext cx="953218" cy="747058"/>
            <a:chOff x="7162800" y="1684966"/>
            <a:chExt cx="953218" cy="747058"/>
          </a:xfrm>
        </p:grpSpPr>
        <p:sp>
          <p:nvSpPr>
            <p:cNvPr id="61" name="Rectangle 60"/>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2" name="Rectangle 61"/>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3" name="TextBox 62"/>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65" name="Straight Arrow Connector 64"/>
            <p:cNvCxnSpPr>
              <a:stCxn id="61" idx="3"/>
              <a:endCxn id="62"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4" name="Group 73"/>
          <p:cNvGrpSpPr/>
          <p:nvPr/>
        </p:nvGrpSpPr>
        <p:grpSpPr>
          <a:xfrm>
            <a:off x="7126588" y="1219200"/>
            <a:ext cx="1659814" cy="886599"/>
            <a:chOff x="7126588" y="2618601"/>
            <a:chExt cx="1659814" cy="886599"/>
          </a:xfrm>
        </p:grpSpPr>
        <p:sp>
          <p:nvSpPr>
            <p:cNvPr id="59"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64" name="Rounded Rectangle 63"/>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66"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67" name="Rounded Rectangle 66"/>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0"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76" name="Picture 75"/>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128778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29</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80" name="Picture 79"/>
          <p:cNvPicPr>
            <a:picLocks noChangeAspect="1"/>
          </p:cNvPicPr>
          <p:nvPr/>
        </p:nvPicPr>
        <p:blipFill>
          <a:blip r:embed="rId3"/>
          <a:stretch>
            <a:fillRect/>
          </a:stretch>
        </p:blipFill>
        <p:spPr>
          <a:xfrm>
            <a:off x="4128312" y="2883743"/>
            <a:ext cx="5015688" cy="3440857"/>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0213721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475981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30</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95" name="Picture 94"/>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3065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31</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79" name="Picture 78"/>
          <p:cNvPicPr>
            <a:picLocks noChangeAspect="1"/>
          </p:cNvPicPr>
          <p:nvPr/>
        </p:nvPicPr>
        <p:blipFill>
          <a:blip r:embed="rId3"/>
          <a:stretch>
            <a:fillRect/>
          </a:stretch>
        </p:blipFill>
        <p:spPr>
          <a:xfrm>
            <a:off x="4038600" y="2843816"/>
            <a:ext cx="5121983" cy="3480784"/>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7252268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Data Access</a:t>
                </a: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Cache</a:t>
                </a: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60" name="Rounded Rectangle 59"/>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61"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2" name="Rectangle 61"/>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63" name="Group 62"/>
          <p:cNvGrpSpPr/>
          <p:nvPr/>
        </p:nvGrpSpPr>
        <p:grpSpPr>
          <a:xfrm>
            <a:off x="5029200" y="1752600"/>
            <a:ext cx="953218" cy="747058"/>
            <a:chOff x="7162800" y="1684966"/>
            <a:chExt cx="953218" cy="747058"/>
          </a:xfrm>
        </p:grpSpPr>
        <p:sp>
          <p:nvSpPr>
            <p:cNvPr id="67" name="Rectangle 66"/>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8" name="Rectangle 67"/>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9" name="TextBox 68"/>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70" name="Straight Arrow Connector 69"/>
            <p:cNvCxnSpPr>
              <a:stCxn id="67" idx="3"/>
              <a:endCxn id="68"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1" name="Group 70"/>
          <p:cNvGrpSpPr/>
          <p:nvPr/>
        </p:nvGrpSpPr>
        <p:grpSpPr>
          <a:xfrm>
            <a:off x="7126588" y="1219200"/>
            <a:ext cx="1659814" cy="1267599"/>
            <a:chOff x="7126588" y="2618601"/>
            <a:chExt cx="1659814" cy="1267599"/>
          </a:xfrm>
        </p:grpSpPr>
        <p:sp>
          <p:nvSpPr>
            <p:cNvPr id="72"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73" name="Rounded Rectangle 72"/>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4" name="TextBox 60"/>
            <p:cNvSpPr txBox="1">
              <a:spLocks noChangeArrowheads="1"/>
            </p:cNvSpPr>
            <p:nvPr/>
          </p:nvSpPr>
          <p:spPr bwMode="auto">
            <a:xfrm>
              <a:off x="7523992" y="3228201"/>
              <a:ext cx="76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Modified</a:t>
              </a:r>
              <a:endParaRPr lang="en-US" sz="1200" dirty="0"/>
            </a:p>
          </p:txBody>
        </p:sp>
        <p:sp>
          <p:nvSpPr>
            <p:cNvPr id="75" name="Rounded Rectangle 74"/>
            <p:cNvSpPr>
              <a:spLocks noChangeArrowheads="1"/>
            </p:cNvSpPr>
            <p:nvPr/>
          </p:nvSpPr>
          <p:spPr bwMode="auto">
            <a:xfrm>
              <a:off x="7239000" y="3267721"/>
              <a:ext cx="228600" cy="2286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6" name="TextBox 60"/>
            <p:cNvSpPr txBox="1">
              <a:spLocks noChangeArrowheads="1"/>
            </p:cNvSpPr>
            <p:nvPr/>
          </p:nvSpPr>
          <p:spPr bwMode="auto">
            <a:xfrm>
              <a:off x="7499696" y="3609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77" name="Rounded Rectangle 76"/>
            <p:cNvSpPr>
              <a:spLocks noChangeArrowheads="1"/>
            </p:cNvSpPr>
            <p:nvPr/>
          </p:nvSpPr>
          <p:spPr bwMode="auto">
            <a:xfrm>
              <a:off x="7239000" y="3648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8"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80" name="Picture 79"/>
          <p:cNvPicPr>
            <a:picLocks noChangeAspect="1"/>
          </p:cNvPicPr>
          <p:nvPr/>
        </p:nvPicPr>
        <p:blipFill>
          <a:blip r:embed="rId3"/>
          <a:stretch>
            <a:fillRect/>
          </a:stretch>
        </p:blipFill>
        <p:spPr>
          <a:xfrm>
            <a:off x="4097428" y="2819400"/>
            <a:ext cx="5015196" cy="3393829"/>
          </a:xfrm>
          <a:prstGeom prst="rect">
            <a:avLst/>
          </a:prstGeom>
        </p:spPr>
      </p:pic>
      <p:sp>
        <p:nvSpPr>
          <p:cNvPr id="5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7192373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Reflections</a:t>
            </a:r>
            <a:endParaRPr lang="en-US" dirty="0"/>
          </a:p>
        </p:txBody>
      </p:sp>
      <p:sp>
        <p:nvSpPr>
          <p:cNvPr id="3" name="Content Placeholder 2"/>
          <p:cNvSpPr>
            <a:spLocks noGrp="1"/>
          </p:cNvSpPr>
          <p:nvPr>
            <p:ph idx="1"/>
          </p:nvPr>
        </p:nvSpPr>
        <p:spPr/>
        <p:txBody>
          <a:bodyPr/>
          <a:lstStyle/>
          <a:p>
            <a:r>
              <a:rPr lang="en-US" sz="2200" dirty="0" smtClean="0"/>
              <a:t>Reference Implementation vs. prototype</a:t>
            </a:r>
          </a:p>
          <a:p>
            <a:r>
              <a:rPr lang="en-US" sz="2200" dirty="0" smtClean="0"/>
              <a:t>Look past the code. What does it say architecturally?</a:t>
            </a:r>
          </a:p>
          <a:p>
            <a:pPr lvl="1"/>
            <a:r>
              <a:rPr lang="en-US" sz="2200" dirty="0" smtClean="0"/>
              <a:t>Architectural decisions are often confirmed at the keyboard.</a:t>
            </a:r>
          </a:p>
          <a:p>
            <a:r>
              <a:rPr lang="en-US" sz="2200" dirty="0" smtClean="0"/>
              <a:t>Prototypes require additional design considerations:</a:t>
            </a:r>
          </a:p>
          <a:p>
            <a:pPr lvl="1"/>
            <a:r>
              <a:rPr lang="en-US" sz="2200" dirty="0" smtClean="0"/>
              <a:t>Testability: How will it be instrumented? </a:t>
            </a:r>
          </a:p>
          <a:p>
            <a:pPr lvl="1"/>
            <a:r>
              <a:rPr lang="en-US" sz="2200" dirty="0" smtClean="0"/>
              <a:t>Configurability: What is tunable and how should it be tuned?</a:t>
            </a:r>
          </a:p>
          <a:p>
            <a:pPr lvl="1"/>
            <a:r>
              <a:rPr lang="en-US" sz="2200" dirty="0" err="1" smtClean="0"/>
              <a:t>Evolveability</a:t>
            </a:r>
            <a:r>
              <a:rPr lang="en-US" sz="2200" dirty="0" smtClean="0"/>
              <a:t>: Throw-away or re-use, but </a:t>
            </a:r>
            <a:r>
              <a:rPr lang="en-US" sz="2200" dirty="0"/>
              <a:t>p</a:t>
            </a:r>
            <a:r>
              <a:rPr lang="en-US" sz="2200" dirty="0" smtClean="0"/>
              <a:t>lan accordingly.</a:t>
            </a: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
        <p:nvSpPr>
          <p:cNvPr id="5"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1721264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Architectural Verification</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2791557336"/>
              </p:ext>
            </p:extLst>
          </p:nvPr>
        </p:nvGraphicFramePr>
        <p:xfrm>
          <a:off x="533400" y="1371600"/>
          <a:ext cx="8382000" cy="4450080"/>
        </p:xfrm>
        <a:graphic>
          <a:graphicData uri="http://schemas.openxmlformats.org/drawingml/2006/table">
            <a:tbl>
              <a:tblPr firstRow="1" bandRow="1">
                <a:tableStyleId>{616DA210-FB5B-4158-B5E0-FEB733F419BA}</a:tableStyleId>
              </a:tblPr>
              <a:tblGrid>
                <a:gridCol w="914400"/>
                <a:gridCol w="2209800"/>
                <a:gridCol w="3352799"/>
                <a:gridCol w="1905001"/>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l"/>
                      <a:r>
                        <a:rPr lang="en-US" dirty="0" smtClean="0"/>
                        <a:t>Evidence</a:t>
                      </a:r>
                      <a:endParaRPr lang="en-US" dirty="0"/>
                    </a:p>
                  </a:txBody>
                  <a:tcPr/>
                </a:tc>
                <a:tc>
                  <a:txBody>
                    <a:bodyPr/>
                    <a:lstStyle/>
                    <a:p>
                      <a:pPr algn="l"/>
                      <a:r>
                        <a:rPr lang="en-US" dirty="0" smtClean="0"/>
                        <a:t>Status</a:t>
                      </a:r>
                      <a:endParaRPr lang="en-US" dirty="0"/>
                    </a:p>
                  </a:txBody>
                  <a:tcPr/>
                </a:tc>
              </a:tr>
              <a:tr h="370840">
                <a:tc rowSpan="4">
                  <a:txBody>
                    <a:bodyPr/>
                    <a:lstStyle/>
                    <a:p>
                      <a:r>
                        <a:rPr lang="en-US" b="0" dirty="0" smtClean="0"/>
                        <a:t>HIGH</a:t>
                      </a:r>
                      <a:endParaRPr lang="en-US" b="0" dirty="0"/>
                    </a:p>
                  </a:txBody>
                  <a:tcPr>
                    <a:solidFill>
                      <a:schemeClr val="bg1"/>
                    </a:solidFill>
                  </a:tcPr>
                </a:tc>
                <a:tc rowSpan="4">
                  <a:txBody>
                    <a:bodyPr/>
                    <a:lstStyle/>
                    <a:p>
                      <a:r>
                        <a:rPr lang="en-US" b="0" dirty="0" smtClean="0"/>
                        <a:t>Scalability</a:t>
                      </a:r>
                      <a:endParaRPr lang="en-US" b="0" dirty="0"/>
                    </a:p>
                  </a:txBody>
                  <a:tcPr>
                    <a:solidFill>
                      <a:schemeClr val="bg1"/>
                    </a:solidFill>
                  </a:tcPr>
                </a:tc>
                <a:tc>
                  <a:txBody>
                    <a:bodyPr/>
                    <a:lstStyle/>
                    <a:p>
                      <a:pPr algn="l"/>
                      <a:r>
                        <a:rPr lang="en-US" dirty="0" smtClean="0"/>
                        <a:t>Fair</a:t>
                      </a:r>
                      <a:r>
                        <a:rPr lang="en-US" baseline="0" dirty="0" smtClean="0"/>
                        <a:t> queuing and consumption</a:t>
                      </a:r>
                      <a:endParaRPr lang="en-US" dirty="0" smtClean="0"/>
                    </a:p>
                  </a:txBody>
                  <a:tcPr>
                    <a:solidFill>
                      <a:schemeClr val="bg1"/>
                    </a:solidFill>
                  </a:tcPr>
                </a:tc>
                <a:tc>
                  <a:txBody>
                    <a:bodyPr/>
                    <a:lstStyle/>
                    <a:p>
                      <a:pPr algn="l"/>
                      <a:r>
                        <a:rPr lang="en-US" b="0" dirty="0" smtClean="0">
                          <a:solidFill>
                            <a:schemeClr val="tx1"/>
                          </a:solidFill>
                        </a:rPr>
                        <a:t>Verified</a:t>
                      </a:r>
                      <a:endParaRPr lang="en-US" b="0"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outbound performance</a:t>
                      </a:r>
                    </a:p>
                  </a:txBody>
                  <a:tcPr>
                    <a:solidFill>
                      <a:schemeClr val="bg1"/>
                    </a:solidFill>
                  </a:tcPr>
                </a:tc>
                <a:tc>
                  <a:txBody>
                    <a:bodyPr/>
                    <a:lstStyle/>
                    <a:p>
                      <a:pPr algn="l"/>
                      <a:r>
                        <a:rPr lang="en-US" dirty="0" smtClean="0">
                          <a:solidFill>
                            <a:schemeClr val="tx1"/>
                          </a:solidFill>
                        </a:rPr>
                        <a:t>Verified</a:t>
                      </a:r>
                      <a:endParaRPr lang="en-US"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inbound performance</a:t>
                      </a:r>
                    </a:p>
                  </a:txBody>
                  <a:tcPr>
                    <a:solidFill>
                      <a:schemeClr val="bg1"/>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solidFill>
                  </a:tcPr>
                </a:tc>
              </a:tr>
              <a:tr h="370840">
                <a:tc vMerge="1">
                  <a:txBody>
                    <a:bodyPr/>
                    <a:lstStyle/>
                    <a:p>
                      <a:endParaRPr lang="en-US" b="1" dirty="0"/>
                    </a:p>
                  </a:txBody>
                  <a:tcPr/>
                </a:tc>
                <a:tc vMerge="1">
                  <a:txBody>
                    <a:bodyPr/>
                    <a:lstStyle/>
                    <a:p>
                      <a:endParaRPr lang="en-US" b="1" dirty="0"/>
                    </a:p>
                  </a:txBody>
                  <a:tcPr/>
                </a:tc>
                <a:tc>
                  <a:txBody>
                    <a:bodyPr/>
                    <a:lstStyle/>
                    <a:p>
                      <a:pPr algn="l"/>
                      <a:r>
                        <a:rPr lang="en-US" dirty="0" smtClean="0"/>
                        <a:t>Data</a:t>
                      </a:r>
                      <a:r>
                        <a:rPr lang="en-US" baseline="0" dirty="0" smtClean="0"/>
                        <a:t> scale and consistency</a:t>
                      </a:r>
                      <a:endParaRPr lang="en-US" dirty="0" smtClean="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Implement three</a:t>
                      </a:r>
                      <a:r>
                        <a:rPr lang="en-US" baseline="0" dirty="0" smtClean="0"/>
                        <a:t> gateways</a:t>
                      </a:r>
                      <a:endParaRPr lang="en-US" dirty="0"/>
                    </a:p>
                  </a:txBody>
                  <a:tcPr/>
                </a:tc>
                <a:tc>
                  <a:txBody>
                    <a:bodyPr/>
                    <a:lstStyle/>
                    <a:p>
                      <a:pPr algn="l"/>
                      <a:r>
                        <a:rPr lang="en-US" dirty="0" smtClean="0">
                          <a:solidFill>
                            <a:srgbClr val="000000"/>
                          </a:solidFill>
                        </a:rPr>
                        <a:t>In Progress</a:t>
                      </a:r>
                      <a:endParaRPr lang="en-US" dirty="0">
                        <a:solidFill>
                          <a:srgbClr val="000000"/>
                        </a:solidFill>
                      </a:endParaRPr>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Implement two services</a:t>
                      </a:r>
                      <a:endParaRPr lang="en-US" dirty="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rowSpan="4">
                  <a:txBody>
                    <a:bodyPr/>
                    <a:lstStyle/>
                    <a:p>
                      <a:r>
                        <a:rPr lang="en-US" dirty="0" smtClean="0"/>
                        <a:t>MED</a:t>
                      </a:r>
                      <a:endParaRPr lang="en-US" dirty="0"/>
                    </a:p>
                  </a:txBody>
                  <a:tcPr/>
                </a:tc>
                <a:tc rowSpan="4">
                  <a:txBody>
                    <a:bodyPr/>
                    <a:lstStyle/>
                    <a:p>
                      <a:r>
                        <a:rPr lang="en-US" dirty="0" smtClean="0"/>
                        <a:t>Performance</a:t>
                      </a:r>
                      <a:endParaRPr lang="en-US" dirty="0"/>
                    </a:p>
                  </a:txBody>
                  <a:tcPr/>
                </a:tc>
                <a:tc>
                  <a:txBody>
                    <a:bodyPr/>
                    <a:lstStyle/>
                    <a:p>
                      <a:pPr algn="l"/>
                      <a:r>
                        <a:rPr lang="en-US" dirty="0" smtClean="0"/>
                        <a:t>Outbound</a:t>
                      </a:r>
                      <a:r>
                        <a:rPr lang="en-US" baseline="0" dirty="0" smtClean="0"/>
                        <a:t> throughput</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Outbound latency</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throughput</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latency</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a:txBody>
                    <a:bodyPr/>
                    <a:lstStyle/>
                    <a:p>
                      <a:r>
                        <a:rPr lang="en-US" dirty="0" smtClean="0"/>
                        <a:t>MED</a:t>
                      </a:r>
                      <a:endParaRPr lang="en-US" dirty="0"/>
                    </a:p>
                  </a:txBody>
                  <a:tcPr>
                    <a:solidFill>
                      <a:schemeClr val="bg1">
                        <a:alpha val="20000"/>
                      </a:schemeClr>
                    </a:solidFill>
                  </a:tcPr>
                </a:tc>
                <a:tc>
                  <a:txBody>
                    <a:bodyPr/>
                    <a:lstStyle/>
                    <a:p>
                      <a:r>
                        <a:rPr lang="en-US" dirty="0" smtClean="0"/>
                        <a:t>Cloud Deployability</a:t>
                      </a:r>
                      <a:endParaRPr lang="en-US" dirty="0"/>
                    </a:p>
                  </a:txBody>
                  <a:tcPr>
                    <a:solidFill>
                      <a:schemeClr val="bg1">
                        <a:alpha val="20000"/>
                      </a:schemeClr>
                    </a:solidFill>
                  </a:tcPr>
                </a:tc>
                <a:tc>
                  <a:txBody>
                    <a:bodyPr/>
                    <a:lstStyle/>
                    <a:p>
                      <a:pPr algn="l"/>
                      <a:r>
                        <a:rPr lang="en-US" dirty="0" smtClean="0"/>
                        <a:t>Launch and</a:t>
                      </a:r>
                      <a:r>
                        <a:rPr lang="en-US" baseline="0" dirty="0" smtClean="0"/>
                        <a:t> configuration time</a:t>
                      </a:r>
                      <a:endParaRPr lang="en-US" dirty="0"/>
                    </a:p>
                  </a:txBody>
                  <a:tcPr>
                    <a:solidFill>
                      <a:schemeClr val="bg1">
                        <a:alpha val="20000"/>
                      </a:schemeClr>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alpha val="20000"/>
                      </a:schemeClr>
                    </a:solidFill>
                  </a:tcPr>
                </a:tc>
              </a:tr>
            </a:tbl>
          </a:graphicData>
        </a:graphic>
      </p:graphicFrame>
      <p:sp>
        <p:nvSpPr>
          <p:cNvPr id="4" name="Slide Number Placeholder 3"/>
          <p:cNvSpPr>
            <a:spLocks noGrp="1"/>
          </p:cNvSpPr>
          <p:nvPr>
            <p:ph type="sldNum" sz="quarter" idx="10"/>
          </p:nvPr>
        </p:nvSpPr>
        <p:spPr>
          <a:xfrm>
            <a:off x="6476999" y="6324600"/>
            <a:ext cx="1905000" cy="457200"/>
          </a:xfrm>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0595603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Roadmap</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87408321"/>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1066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September</a:t>
            </a:r>
            <a:endParaRPr lang="en-US" sz="1600" b="1" dirty="0"/>
          </a:p>
        </p:txBody>
      </p:sp>
      <p:sp>
        <p:nvSpPr>
          <p:cNvPr id="8" name="Rectangle 7"/>
          <p:cNvSpPr/>
          <p:nvPr/>
        </p:nvSpPr>
        <p:spPr>
          <a:xfrm>
            <a:off x="3124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October</a:t>
            </a:r>
            <a:endParaRPr lang="en-US" sz="1600" b="1" dirty="0"/>
          </a:p>
        </p:txBody>
      </p:sp>
      <p:sp>
        <p:nvSpPr>
          <p:cNvPr id="9" name="Rectangle 8"/>
          <p:cNvSpPr/>
          <p:nvPr/>
        </p:nvSpPr>
        <p:spPr>
          <a:xfrm>
            <a:off x="5410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November</a:t>
            </a:r>
            <a:endParaRPr lang="en-US" sz="1600" b="1" dirty="0"/>
          </a:p>
        </p:txBody>
      </p:sp>
      <p:sp>
        <p:nvSpPr>
          <p:cNvPr id="10" name="Rectangle 9"/>
          <p:cNvSpPr/>
          <p:nvPr/>
        </p:nvSpPr>
        <p:spPr>
          <a:xfrm>
            <a:off x="7696200" y="1295400"/>
            <a:ext cx="10668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December</a:t>
            </a:r>
            <a:endParaRPr lang="en-US" sz="1600" b="1" dirty="0"/>
          </a:p>
        </p:txBody>
      </p:sp>
      <p:sp>
        <p:nvSpPr>
          <p:cNvPr id="13" name="TextBox 48"/>
          <p:cNvSpPr txBox="1">
            <a:spLocks noChangeArrowheads="1"/>
          </p:cNvSpPr>
          <p:nvPr/>
        </p:nvSpPr>
        <p:spPr bwMode="auto">
          <a:xfrm>
            <a:off x="7543800" y="5257800"/>
            <a:ext cx="10567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Package &amp;</a:t>
            </a:r>
          </a:p>
          <a:p>
            <a:pPr eaLnBrk="1" hangingPunct="1"/>
            <a:r>
              <a:rPr lang="en-US" sz="1600" dirty="0" smtClean="0">
                <a:latin typeface="Calibri"/>
                <a:cs typeface="Calibri"/>
              </a:rPr>
              <a:t>Delivery</a:t>
            </a:r>
            <a:endParaRPr lang="en-US" sz="1600" dirty="0">
              <a:latin typeface="Calibri"/>
              <a:cs typeface="Calibri"/>
            </a:endParaRP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AutoShape 48"/>
          <p:cNvSpPr>
            <a:spLocks noChangeArrowheads="1"/>
          </p:cNvSpPr>
          <p:nvPr/>
        </p:nvSpPr>
        <p:spPr bwMode="auto">
          <a:xfrm>
            <a:off x="8382000" y="5562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5527258" y="5257800"/>
            <a:ext cx="102594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Reflection</a:t>
            </a:r>
          </a:p>
          <a:p>
            <a:pPr eaLnBrk="1" hangingPunct="1"/>
            <a:r>
              <a:rPr lang="en-US" sz="1600" dirty="0" smtClean="0">
                <a:latin typeface="Calibri"/>
                <a:cs typeface="Calibri"/>
              </a:rPr>
              <a:t>Paper</a:t>
            </a:r>
          </a:p>
        </p:txBody>
      </p:sp>
      <p:sp>
        <p:nvSpPr>
          <p:cNvPr id="25" name="AutoShape 48"/>
          <p:cNvSpPr>
            <a:spLocks noChangeArrowheads="1"/>
          </p:cNvSpPr>
          <p:nvPr/>
        </p:nvSpPr>
        <p:spPr bwMode="auto">
          <a:xfrm>
            <a:off x="6553200" y="4419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4648200" y="2844224"/>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a:t>
            </a:r>
          </a:p>
          <a:p>
            <a:pPr eaLnBrk="1" hangingPunct="1"/>
            <a:r>
              <a:rPr lang="en-US" sz="1600" dirty="0" smtClean="0">
                <a:latin typeface="Calibri"/>
                <a:cs typeface="Calibri"/>
              </a:rPr>
              <a:t>Frozen</a:t>
            </a:r>
            <a:endParaRPr lang="en-US" sz="1600" dirty="0">
              <a:latin typeface="Calibri"/>
              <a:cs typeface="Calibri"/>
            </a:endParaRPr>
          </a:p>
        </p:txBody>
      </p:sp>
      <p:sp>
        <p:nvSpPr>
          <p:cNvPr id="28" name="AutoShape 48"/>
          <p:cNvSpPr>
            <a:spLocks noChangeArrowheads="1"/>
          </p:cNvSpPr>
          <p:nvPr/>
        </p:nvSpPr>
        <p:spPr bwMode="auto">
          <a:xfrm>
            <a:off x="50292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533400" y="2819400"/>
            <a:ext cx="1143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Verification</a:t>
            </a:r>
          </a:p>
          <a:p>
            <a:pPr eaLnBrk="1" hangingPunct="1"/>
            <a:r>
              <a:rPr lang="en-US" sz="1600" dirty="0" smtClean="0">
                <a:latin typeface="Calibri"/>
                <a:cs typeface="Calibri"/>
              </a:rPr>
              <a:t>Scoped</a:t>
            </a:r>
            <a:endParaRPr lang="en-US" sz="1600" dirty="0">
              <a:latin typeface="Calibri"/>
              <a:cs typeface="Calibri"/>
            </a:endParaRPr>
          </a:p>
        </p:txBody>
      </p:sp>
      <p:sp>
        <p:nvSpPr>
          <p:cNvPr id="31" name="TextBox 22"/>
          <p:cNvSpPr txBox="1">
            <a:spLocks noChangeArrowheads="1"/>
          </p:cNvSpPr>
          <p:nvPr/>
        </p:nvSpPr>
        <p:spPr bwMode="auto">
          <a:xfrm>
            <a:off x="5334000" y="4538246"/>
            <a:ext cx="16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Poster Session</a:t>
            </a: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 name="AutoShape 48"/>
          <p:cNvSpPr>
            <a:spLocks noChangeArrowheads="1"/>
          </p:cNvSpPr>
          <p:nvPr/>
        </p:nvSpPr>
        <p:spPr bwMode="auto">
          <a:xfrm>
            <a:off x="62484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4" name="Rectangle 43"/>
          <p:cNvSpPr/>
          <p:nvPr/>
        </p:nvSpPr>
        <p:spPr>
          <a:xfrm>
            <a:off x="533400" y="1295400"/>
            <a:ext cx="533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US" sz="1600" b="1" dirty="0"/>
          </a:p>
        </p:txBody>
      </p:sp>
      <p:sp>
        <p:nvSpPr>
          <p:cNvPr id="45" name="TextBox 1"/>
          <p:cNvSpPr txBox="1">
            <a:spLocks noChangeArrowheads="1"/>
          </p:cNvSpPr>
          <p:nvPr/>
        </p:nvSpPr>
        <p:spPr bwMode="auto">
          <a:xfrm>
            <a:off x="5257800" y="3429000"/>
            <a:ext cx="117021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a:t>
            </a:r>
          </a:p>
          <a:p>
            <a:pPr eaLnBrk="1" hangingPunct="1"/>
            <a:r>
              <a:rPr lang="en-US" sz="1600" dirty="0" smtClean="0">
                <a:latin typeface="Calibri"/>
                <a:cs typeface="Calibri"/>
              </a:rPr>
              <a:t>Decision</a:t>
            </a:r>
            <a:endParaRPr lang="en-US" sz="1600" dirty="0">
              <a:latin typeface="Calibri"/>
              <a:cs typeface="Calibri"/>
            </a:endParaRPr>
          </a:p>
        </p:txBody>
      </p:sp>
      <p:sp>
        <p:nvSpPr>
          <p:cNvPr id="47" name="AutoShape 48"/>
          <p:cNvSpPr>
            <a:spLocks noChangeArrowheads="1"/>
          </p:cNvSpPr>
          <p:nvPr/>
        </p:nvSpPr>
        <p:spPr bwMode="auto">
          <a:xfrm>
            <a:off x="9144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2" name="AutoShape 48"/>
          <p:cNvSpPr>
            <a:spLocks noChangeArrowheads="1"/>
          </p:cNvSpPr>
          <p:nvPr/>
        </p:nvSpPr>
        <p:spPr bwMode="auto">
          <a:xfrm>
            <a:off x="6553200" y="5181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Tree>
    <p:extLst>
      <p:ext uri="{BB962C8B-B14F-4D97-AF65-F5344CB8AC3E}">
        <p14:creationId xmlns:p14="http://schemas.microsoft.com/office/powerpoint/2010/main" val="26150282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Team Roles – Fall 2012</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36</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a:cs typeface="Calibri"/>
              </a:rPr>
              <a:t>Quality Assurance </a:t>
            </a:r>
            <a:r>
              <a:rPr lang="en-US" sz="1600" dirty="0" smtClean="0">
                <a:latin typeface="Calibri"/>
                <a:cs typeface="Calibri"/>
              </a:rPr>
              <a:t>Lead</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mj-lt"/>
                <a:cs typeface="Arial"/>
              </a:rPr>
              <a:t>Development </a:t>
            </a:r>
            <a:r>
              <a:rPr lang="en-US" sz="1600" dirty="0" smtClean="0">
                <a:latin typeface="+mj-lt"/>
                <a:cs typeface="Arial"/>
              </a:rPr>
              <a:t>Lead</a:t>
            </a:r>
            <a:endParaRPr lang="en-US" sz="1600" dirty="0">
              <a:latin typeface="+mj-lt"/>
              <a:cs typeface="Arial"/>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a:latin typeface="Calibri" charset="0"/>
              </a:rPr>
              <a:t>Team </a:t>
            </a:r>
            <a:r>
              <a:rPr lang="en-US" sz="1600" dirty="0" smtClean="0">
                <a:latin typeface="Calibri" charset="0"/>
              </a:rPr>
              <a:t>Lead</a:t>
            </a:r>
            <a:endParaRPr lang="en-US" sz="1600" dirty="0">
              <a:latin typeface="Calibri" charset="0"/>
            </a:endParaRPr>
          </a:p>
        </p:txBody>
      </p:sp>
      <p:sp>
        <p:nvSpPr>
          <p:cNvPr id="4114" name="TextBox 2"/>
          <p:cNvSpPr txBox="1">
            <a:spLocks noChangeArrowheads="1"/>
          </p:cNvSpPr>
          <p:nvPr/>
        </p:nvSpPr>
        <p:spPr bwMode="auto">
          <a:xfrm>
            <a:off x="5943600" y="1676400"/>
            <a:ext cx="2667000"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t>Chief Architect</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Calibri"/>
                <a:cs typeface="Calibri"/>
              </a:rPr>
              <a:t>Planning </a:t>
            </a:r>
            <a:r>
              <a:rPr lang="en-US" sz="1600" dirty="0" smtClean="0">
                <a:latin typeface="Calibri"/>
                <a:cs typeface="Calibri"/>
              </a:rPr>
              <a:t>Manager</a:t>
            </a:r>
            <a:endParaRPr lang="en-US" sz="1600" dirty="0">
              <a:latin typeface="Calibri"/>
              <a:cs typeface="Calibri"/>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 name="TextBox 2"/>
          <p:cNvSpPr txBox="1"/>
          <p:nvPr/>
        </p:nvSpPr>
        <p:spPr>
          <a:xfrm>
            <a:off x="4876800" y="5105400"/>
            <a:ext cx="1707318" cy="461665"/>
          </a:xfrm>
          <a:prstGeom prst="rect">
            <a:avLst/>
          </a:prstGeom>
          <a:noFill/>
        </p:spPr>
        <p:txBody>
          <a:bodyPr wrap="none" rtlCol="0">
            <a:spAutoFit/>
          </a:bodyPr>
          <a:lstStyle/>
          <a:p>
            <a:r>
              <a:rPr lang="en-US" dirty="0" smtClean="0"/>
              <a:t>Thank you!</a:t>
            </a:r>
            <a:endParaRPr lang="en-US" dirty="0"/>
          </a:p>
        </p:txBody>
      </p:sp>
    </p:spTree>
    <p:extLst>
      <p:ext uri="{BB962C8B-B14F-4D97-AF65-F5344CB8AC3E}">
        <p14:creationId xmlns:p14="http://schemas.microsoft.com/office/powerpoint/2010/main" val="28218388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37</a:t>
            </a:fld>
            <a:endParaRPr lang="en-US"/>
          </a:p>
        </p:txBody>
      </p:sp>
    </p:spTree>
    <p:extLst>
      <p:ext uri="{BB962C8B-B14F-4D97-AF65-F5344CB8AC3E}">
        <p14:creationId xmlns:p14="http://schemas.microsoft.com/office/powerpoint/2010/main" val="246835284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sz="2400" dirty="0" smtClean="0"/>
              <a:t>An architecture that supports XMPP, HTTP, and AMQP transports</a:t>
            </a:r>
          </a:p>
          <a:p>
            <a:r>
              <a:rPr lang="en-US" sz="2400" dirty="0" smtClean="0"/>
              <a:t>An analysis of scalability and performance thresholds</a:t>
            </a:r>
            <a:endParaRPr lang="en-US" sz="2400" dirty="0"/>
          </a:p>
          <a:p>
            <a:r>
              <a:rPr lang="en-US" sz="2400" dirty="0" smtClean="0"/>
              <a:t>A reference implementation appropriate for demonstrating and verifying key architectural qualities</a:t>
            </a:r>
            <a:endParaRPr lang="en-US" sz="2400" dirty="0"/>
          </a:p>
          <a:p>
            <a:r>
              <a:rPr lang="en-US" sz="2400" dirty="0" smtClean="0"/>
              <a:t>Well-documented design rationale</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38</a:t>
            </a:fld>
            <a:endParaRPr lang="en-US"/>
          </a:p>
        </p:txBody>
      </p:sp>
    </p:spTree>
    <p:extLst>
      <p:ext uri="{BB962C8B-B14F-4D97-AF65-F5344CB8AC3E}">
        <p14:creationId xmlns:p14="http://schemas.microsoft.com/office/powerpoint/2010/main" val="244252264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Feedback</a:t>
            </a:r>
            <a:endParaRPr lang="en-US" dirty="0"/>
          </a:p>
        </p:txBody>
      </p:sp>
      <p:sp>
        <p:nvSpPr>
          <p:cNvPr id="3" name="Content Placeholder 2"/>
          <p:cNvSpPr>
            <a:spLocks noGrp="1"/>
          </p:cNvSpPr>
          <p:nvPr>
            <p:ph idx="1"/>
          </p:nvPr>
        </p:nvSpPr>
        <p:spPr/>
        <p:txBody>
          <a:bodyPr/>
          <a:lstStyle/>
          <a:p>
            <a:pPr marL="0" lvl="1" indent="0">
              <a:buNone/>
            </a:pPr>
            <a:r>
              <a:rPr lang="en-US" i="1" dirty="0" smtClean="0"/>
              <a:t>        </a:t>
            </a:r>
            <a:r>
              <a:rPr lang="en-US" b="1" dirty="0" smtClean="0"/>
              <a:t>Positive Feedback..</a:t>
            </a:r>
            <a:endParaRPr lang="en-US" i="1" dirty="0" smtClean="0"/>
          </a:p>
          <a:p>
            <a:r>
              <a:rPr lang="en-US" sz="1800" i="1" dirty="0" smtClean="0"/>
              <a:t>“You guys are putting in a great effort! Although, it is clear that you’re using a lot of these technologies for the first time. That’s ok, we’re here to help guide you in the right direction.”</a:t>
            </a:r>
            <a:endParaRPr lang="en-US" sz="1800" i="1" dirty="0"/>
          </a:p>
          <a:p>
            <a:r>
              <a:rPr lang="en-US" sz="1800" i="1" dirty="0" smtClean="0"/>
              <a:t>“We’re thrilled that the team is seeing good progress.. “</a:t>
            </a:r>
          </a:p>
          <a:p>
            <a:pPr marL="457200" lvl="1" indent="0">
              <a:buNone/>
            </a:pPr>
            <a:endParaRPr lang="en-US" i="1" dirty="0"/>
          </a:p>
          <a:p>
            <a:pPr marL="457200" lvl="1" indent="0">
              <a:buNone/>
            </a:pPr>
            <a:r>
              <a:rPr lang="en-US" b="1" dirty="0" smtClean="0"/>
              <a:t>Improvements to be made..</a:t>
            </a:r>
            <a:endParaRPr lang="en-US" b="1" dirty="0"/>
          </a:p>
          <a:p>
            <a:r>
              <a:rPr lang="en-US" sz="1800" i="1" dirty="0" smtClean="0"/>
              <a:t>“You were very receptive to feedback during scheduled meetings, but between meetings it is helpful to get updates on progress and issues encountered during development.”</a:t>
            </a:r>
          </a:p>
          <a:p>
            <a:r>
              <a:rPr lang="en-US" sz="1800" i="1" dirty="0" smtClean="0"/>
              <a:t>“Maybe </a:t>
            </a:r>
            <a:r>
              <a:rPr lang="en-US" sz="1800" i="1" dirty="0"/>
              <a:t>you felt like all of that up-front planning was necessary or maybe it was a required part of the course but for us it meant less time working on the code and the metrics, which are the most important deliverable</a:t>
            </a:r>
            <a:r>
              <a:rPr lang="en-US" sz="1800" i="1" dirty="0" smtClean="0"/>
              <a:t>.”</a:t>
            </a:r>
            <a:endParaRPr lang="en-US" sz="1800" i="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370728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Tree>
    <p:extLst>
      <p:ext uri="{BB962C8B-B14F-4D97-AF65-F5344CB8AC3E}">
        <p14:creationId xmlns:p14="http://schemas.microsoft.com/office/powerpoint/2010/main" val="21876463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40</a:t>
            </a:fld>
            <a:endParaRPr lang="en-US"/>
          </a:p>
        </p:txBody>
      </p:sp>
      <p:sp>
        <p:nvSpPr>
          <p:cNvPr id="4" name="Rounded Rectangle 3"/>
          <p:cNvSpPr>
            <a:spLocks noChangeArrowheads="1"/>
          </p:cNvSpPr>
          <p:nvPr/>
        </p:nvSpPr>
        <p:spPr bwMode="auto">
          <a:xfrm>
            <a:off x="48021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5" name="Rounded Rectangle 4"/>
          <p:cNvSpPr>
            <a:spLocks noChangeArrowheads="1"/>
          </p:cNvSpPr>
          <p:nvPr/>
        </p:nvSpPr>
        <p:spPr bwMode="auto">
          <a:xfrm>
            <a:off x="26685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6" name="Rounded Rectangle 5"/>
          <p:cNvSpPr>
            <a:spLocks noChangeArrowheads="1"/>
          </p:cNvSpPr>
          <p:nvPr/>
        </p:nvSpPr>
        <p:spPr bwMode="auto">
          <a:xfrm>
            <a:off x="6403975"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34987"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524000"/>
            <a:ext cx="1993900" cy="135890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278187" y="2362200"/>
            <a:ext cx="28956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Peak energy usage</a:t>
            </a:r>
          </a:p>
          <a:p>
            <a:r>
              <a:rPr lang="en-US" sz="1600" dirty="0"/>
              <a:t>Emergency curtailment</a:t>
            </a:r>
          </a:p>
        </p:txBody>
      </p:sp>
      <p:sp>
        <p:nvSpPr>
          <p:cNvPr id="10" name="TextBox 8"/>
          <p:cNvSpPr txBox="1">
            <a:spLocks noChangeArrowheads="1"/>
          </p:cNvSpPr>
          <p:nvPr/>
        </p:nvSpPr>
        <p:spPr bwMode="auto">
          <a:xfrm>
            <a:off x="839787" y="2862263"/>
            <a:ext cx="198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sz="1600" dirty="0" smtClean="0">
                <a:latin typeface="Calibri"/>
                <a:cs typeface="Calibri"/>
              </a:rPr>
              <a:t>Utility</a:t>
            </a:r>
            <a:r>
              <a:rPr lang="en-US" sz="1600" dirty="0">
                <a:latin typeface="Calibri"/>
                <a:cs typeface="Calibri"/>
              </a:rPr>
              <a:t>/Grid Operator</a:t>
            </a:r>
          </a:p>
        </p:txBody>
      </p:sp>
      <p:pic>
        <p:nvPicPr>
          <p:cNvPr id="1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447800"/>
            <a:ext cx="2057400" cy="120015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Enernoc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175" y="2667000"/>
            <a:ext cx="24574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MC9004348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4391025"/>
            <a:ext cx="14001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MC90043481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9387" y="4572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6685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Institutional</a:t>
            </a:r>
          </a:p>
        </p:txBody>
      </p:sp>
      <p:sp>
        <p:nvSpPr>
          <p:cNvPr id="16" name="TextBox 8"/>
          <p:cNvSpPr txBox="1">
            <a:spLocks noChangeArrowheads="1"/>
          </p:cNvSpPr>
          <p:nvPr/>
        </p:nvSpPr>
        <p:spPr bwMode="auto">
          <a:xfrm>
            <a:off x="48021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Commercial</a:t>
            </a:r>
          </a:p>
        </p:txBody>
      </p:sp>
      <p:sp>
        <p:nvSpPr>
          <p:cNvPr id="17" name="Rounded Rectangle 16"/>
          <p:cNvSpPr>
            <a:spLocks noChangeArrowheads="1"/>
          </p:cNvSpPr>
          <p:nvPr/>
        </p:nvSpPr>
        <p:spPr bwMode="auto">
          <a:xfrm>
            <a:off x="534987" y="4572000"/>
            <a:ext cx="1978025" cy="1398588"/>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18" name="TextBox 8"/>
          <p:cNvSpPr txBox="1">
            <a:spLocks noChangeArrowheads="1"/>
          </p:cNvSpPr>
          <p:nvPr/>
        </p:nvSpPr>
        <p:spPr bwMode="auto">
          <a:xfrm>
            <a:off x="534987" y="5589588"/>
            <a:ext cx="1981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Industrial</a:t>
            </a:r>
          </a:p>
        </p:txBody>
      </p:sp>
      <p:pic>
        <p:nvPicPr>
          <p:cNvPr id="19" name="Picture 9223" descr="MC90043155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8387" y="46751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ent Arrow 77"/>
          <p:cNvSpPr>
            <a:spLocks/>
          </p:cNvSpPr>
          <p:nvPr/>
        </p:nvSpPr>
        <p:spPr bwMode="auto">
          <a:xfrm rot="10800000">
            <a:off x="6784975" y="3352800"/>
            <a:ext cx="1066800" cy="1752600"/>
          </a:xfrm>
          <a:custGeom>
            <a:avLst/>
            <a:gdLst>
              <a:gd name="T0" fmla="*/ 0 w 1066800"/>
              <a:gd name="T1" fmla="*/ 1752600 h 1752600"/>
              <a:gd name="T2" fmla="*/ 0 w 1066800"/>
              <a:gd name="T3" fmla="*/ 600075 h 1752600"/>
              <a:gd name="T4" fmla="*/ 466725 w 1066800"/>
              <a:gd name="T5" fmla="*/ 133350 h 1752600"/>
              <a:gd name="T6" fmla="*/ 800100 w 1066800"/>
              <a:gd name="T7" fmla="*/ 133350 h 1752600"/>
              <a:gd name="T8" fmla="*/ 800100 w 1066800"/>
              <a:gd name="T9" fmla="*/ 0 h 1752600"/>
              <a:gd name="T10" fmla="*/ 1066800 w 1066800"/>
              <a:gd name="T11" fmla="*/ 266700 h 1752600"/>
              <a:gd name="T12" fmla="*/ 800100 w 1066800"/>
              <a:gd name="T13" fmla="*/ 533400 h 1752600"/>
              <a:gd name="T14" fmla="*/ 800100 w 1066800"/>
              <a:gd name="T15" fmla="*/ 400050 h 1752600"/>
              <a:gd name="T16" fmla="*/ 466725 w 1066800"/>
              <a:gd name="T17" fmla="*/ 400050 h 1752600"/>
              <a:gd name="T18" fmla="*/ 266700 w 1066800"/>
              <a:gd name="T19" fmla="*/ 600075 h 1752600"/>
              <a:gd name="T20" fmla="*/ 266700 w 1066800"/>
              <a:gd name="T21" fmla="*/ 1752600 h 1752600"/>
              <a:gd name="T22" fmla="*/ 0 w 1066800"/>
              <a:gd name="T23" fmla="*/ 1752600 h 1752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2600">
                <a:moveTo>
                  <a:pt x="0" y="1752600"/>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2600"/>
                </a:lnTo>
                <a:lnTo>
                  <a:pt x="0" y="1752600"/>
                </a:lnTo>
                <a:close/>
              </a:path>
            </a:pathLst>
          </a:cu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1" name="Right Arrow 20"/>
          <p:cNvSpPr>
            <a:spLocks noChangeArrowheads="1"/>
          </p:cNvSpPr>
          <p:nvPr/>
        </p:nvSpPr>
        <p:spPr bwMode="auto">
          <a:xfrm>
            <a:off x="3279775" y="1447800"/>
            <a:ext cx="2971800" cy="795338"/>
          </a:xfrm>
          <a:prstGeom prst="rightArrow">
            <a:avLst>
              <a:gd name="adj1" fmla="val 50000"/>
              <a:gd name="adj2" fmla="val 50001"/>
            </a:avLst>
          </a:prstGeom>
          <a:gradFill rotWithShape="1">
            <a:gsLst>
              <a:gs pos="0">
                <a:srgbClr val="F9E9E9"/>
              </a:gs>
              <a:gs pos="64999">
                <a:srgbClr val="EEC8C8"/>
              </a:gs>
              <a:gs pos="100000">
                <a:srgbClr val="E8B0B0"/>
              </a:gs>
            </a:gsLst>
            <a:lin ang="5400000" scaled="1"/>
          </a:gradFill>
          <a:ln w="9525">
            <a:solidFill>
              <a:srgbClr val="9A4E4E"/>
            </a:solidFill>
            <a:miter lim="800000"/>
            <a:headEnd/>
            <a:tailEnd/>
          </a:ln>
          <a:effectLst>
            <a:outerShdw blurRad="40000" dist="20000" dir="5400000" rotWithShape="0">
              <a:srgbClr val="000000">
                <a:alpha val="37999"/>
              </a:srgbClr>
            </a:outerShdw>
          </a:effectLst>
        </p:spPr>
        <p:txBody>
          <a:bodyPr/>
          <a:lstStyle/>
          <a:p>
            <a:pPr>
              <a:defRPr/>
            </a:pPr>
            <a:r>
              <a:rPr lang="en-US" sz="2000" dirty="0" smtClean="0">
                <a:solidFill>
                  <a:schemeClr val="dk1"/>
                </a:solidFill>
                <a:latin typeface="Calibri"/>
                <a:ea typeface="+mn-ea"/>
                <a:cs typeface="Calibri"/>
              </a:rPr>
              <a:t>Demand </a:t>
            </a:r>
            <a:r>
              <a:rPr lang="en-US" sz="2000" dirty="0">
                <a:solidFill>
                  <a:schemeClr val="dk1"/>
                </a:solidFill>
                <a:latin typeface="Calibri"/>
                <a:ea typeface="+mn-ea"/>
                <a:cs typeface="Calibri"/>
              </a:rPr>
              <a:t>Response Event</a:t>
            </a:r>
          </a:p>
        </p:txBody>
      </p:sp>
      <p:sp>
        <p:nvSpPr>
          <p:cNvPr id="23" name="Up Arrow 22"/>
          <p:cNvSpPr>
            <a:spLocks noChangeArrowheads="1"/>
          </p:cNvSpPr>
          <p:nvPr/>
        </p:nvSpPr>
        <p:spPr bwMode="auto">
          <a:xfrm>
            <a:off x="8080375" y="3352800"/>
            <a:ext cx="533400" cy="1676400"/>
          </a:xfrm>
          <a:prstGeom prst="upArrow">
            <a:avLst>
              <a:gd name="adj1" fmla="val 50000"/>
              <a:gd name="adj2" fmla="val 49999"/>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22" name="Bent Arrow 80"/>
          <p:cNvSpPr>
            <a:spLocks/>
          </p:cNvSpPr>
          <p:nvPr/>
        </p:nvSpPr>
        <p:spPr bwMode="auto">
          <a:xfrm rot="5400000" flipH="1">
            <a:off x="7186613" y="4456112"/>
            <a:ext cx="1066800" cy="1755775"/>
          </a:xfrm>
          <a:custGeom>
            <a:avLst/>
            <a:gdLst>
              <a:gd name="T0" fmla="*/ 0 w 1066800"/>
              <a:gd name="T1" fmla="*/ 1755775 h 1755775"/>
              <a:gd name="T2" fmla="*/ 0 w 1066800"/>
              <a:gd name="T3" fmla="*/ 600075 h 1755775"/>
              <a:gd name="T4" fmla="*/ 466725 w 1066800"/>
              <a:gd name="T5" fmla="*/ 133350 h 1755775"/>
              <a:gd name="T6" fmla="*/ 800100 w 1066800"/>
              <a:gd name="T7" fmla="*/ 133350 h 1755775"/>
              <a:gd name="T8" fmla="*/ 800100 w 1066800"/>
              <a:gd name="T9" fmla="*/ 0 h 1755775"/>
              <a:gd name="T10" fmla="*/ 1066800 w 1066800"/>
              <a:gd name="T11" fmla="*/ 266700 h 1755775"/>
              <a:gd name="T12" fmla="*/ 800100 w 1066800"/>
              <a:gd name="T13" fmla="*/ 533400 h 1755775"/>
              <a:gd name="T14" fmla="*/ 800100 w 1066800"/>
              <a:gd name="T15" fmla="*/ 400050 h 1755775"/>
              <a:gd name="T16" fmla="*/ 466725 w 1066800"/>
              <a:gd name="T17" fmla="*/ 400050 h 1755775"/>
              <a:gd name="T18" fmla="*/ 266700 w 1066800"/>
              <a:gd name="T19" fmla="*/ 600075 h 1755775"/>
              <a:gd name="T20" fmla="*/ 266700 w 1066800"/>
              <a:gd name="T21" fmla="*/ 1755775 h 1755775"/>
              <a:gd name="T22" fmla="*/ 0 w 1066800"/>
              <a:gd name="T23" fmla="*/ 1755775 h 17557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5775">
                <a:moveTo>
                  <a:pt x="0" y="1755775"/>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5775"/>
                </a:lnTo>
                <a:lnTo>
                  <a:pt x="0" y="1755775"/>
                </a:lnTo>
                <a:close/>
              </a:path>
            </a:pathLst>
          </a:custGeom>
          <a:gradFill rotWithShape="1">
            <a:gsLst>
              <a:gs pos="0">
                <a:srgbClr val="EFF7E8"/>
              </a:gs>
              <a:gs pos="64999">
                <a:srgbClr val="D6E9C4"/>
              </a:gs>
              <a:gs pos="100000">
                <a:srgbClr val="C5E2AA"/>
              </a:gs>
            </a:gsLst>
            <a:lin ang="5400000" scaled="1"/>
          </a:gradFill>
          <a:ln w="9525" cap="flat" cmpd="sng">
            <a:solidFill>
              <a:srgbClr val="61881B"/>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4" name="TextBox 9239"/>
          <p:cNvSpPr txBox="1">
            <a:spLocks noChangeArrowheads="1"/>
          </p:cNvSpPr>
          <p:nvPr/>
        </p:nvSpPr>
        <p:spPr bwMode="auto">
          <a:xfrm rot="5400000">
            <a:off x="7000875" y="3803650"/>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solidFill>
                  <a:schemeClr val="dk1"/>
                </a:solidFill>
                <a:latin typeface="Calibri"/>
                <a:ea typeface="+mn-ea"/>
                <a:cs typeface="Calibri"/>
              </a:rPr>
              <a:t>Notification</a:t>
            </a:r>
          </a:p>
        </p:txBody>
      </p:sp>
      <p:sp>
        <p:nvSpPr>
          <p:cNvPr id="25" name="TextBox 85"/>
          <p:cNvSpPr txBox="1">
            <a:spLocks noChangeArrowheads="1"/>
          </p:cNvSpPr>
          <p:nvPr/>
        </p:nvSpPr>
        <p:spPr bwMode="auto">
          <a:xfrm>
            <a:off x="6861175" y="5486400"/>
            <a:ext cx="1175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latin typeface="Calibri"/>
                <a:cs typeface="Calibri"/>
              </a:rPr>
              <a:t>Feedback</a:t>
            </a:r>
          </a:p>
        </p:txBody>
      </p:sp>
      <p:sp>
        <p:nvSpPr>
          <p:cNvPr id="27" name="Oval 26"/>
          <p:cNvSpPr/>
          <p:nvPr/>
        </p:nvSpPr>
        <p:spPr bwMode="auto">
          <a:xfrm>
            <a:off x="3276600" y="12192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1</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8" name="Oval 27"/>
          <p:cNvSpPr/>
          <p:nvPr/>
        </p:nvSpPr>
        <p:spPr bwMode="auto">
          <a:xfrm>
            <a:off x="7162800" y="33528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2</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9" name="Rectangular Callout 28"/>
          <p:cNvSpPr/>
          <p:nvPr/>
        </p:nvSpPr>
        <p:spPr bwMode="auto">
          <a:xfrm>
            <a:off x="762000" y="3962400"/>
            <a:ext cx="5867400" cy="533400"/>
          </a:xfrm>
          <a:prstGeom prst="wedgeRectCallout">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a:extLst/>
        </p:spPr>
        <p:txBody>
          <a:bodyPr/>
          <a:lstStyle/>
          <a:p>
            <a:pPr algn="ctr"/>
            <a:r>
              <a:rPr lang="en-US" sz="2000" dirty="0">
                <a:solidFill>
                  <a:srgbClr val="000000"/>
                </a:solidFill>
                <a:latin typeface="Calibri"/>
                <a:ea typeface="ＭＳ Ｐゴシック" charset="0"/>
                <a:cs typeface="Calibri"/>
              </a:rPr>
              <a:t>Execute Energy Reduction Plans</a:t>
            </a:r>
          </a:p>
        </p:txBody>
      </p:sp>
      <p:sp>
        <p:nvSpPr>
          <p:cNvPr id="30" name="Oval 29"/>
          <p:cNvSpPr/>
          <p:nvPr/>
        </p:nvSpPr>
        <p:spPr bwMode="auto">
          <a:xfrm>
            <a:off x="838200" y="40386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3</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31" name="Oval 30"/>
          <p:cNvSpPr/>
          <p:nvPr/>
        </p:nvSpPr>
        <p:spPr bwMode="auto">
          <a:xfrm>
            <a:off x="6858000" y="5867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4</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Tree>
    <p:extLst>
      <p:ext uri="{BB962C8B-B14F-4D97-AF65-F5344CB8AC3E}">
        <p14:creationId xmlns:p14="http://schemas.microsoft.com/office/powerpoint/2010/main" val="19548425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 Automated Demand Response</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41</a:t>
            </a:fld>
            <a:endParaRPr lang="en-US"/>
          </a:p>
        </p:txBody>
      </p:sp>
      <p:pic>
        <p:nvPicPr>
          <p:cNvPr id="4" name="Picture 2" descr="MC9004348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948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685800" y="2819400"/>
            <a:ext cx="2362200"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smtClean="0"/>
              <a:t>Vi</a:t>
            </a:r>
            <a:r>
              <a:rPr lang="en-US" sz="2000" dirty="0" smtClean="0"/>
              <a:t>rtual </a:t>
            </a:r>
            <a:r>
              <a:rPr lang="en-US" sz="2000" b="1" dirty="0" smtClean="0"/>
              <a:t>T</a:t>
            </a:r>
            <a:r>
              <a:rPr lang="en-US" sz="2000" dirty="0" smtClean="0"/>
              <a:t>op </a:t>
            </a:r>
            <a:r>
              <a:rPr lang="en-US" sz="2000" b="1" dirty="0"/>
              <a:t>N</a:t>
            </a:r>
            <a:r>
              <a:rPr lang="en-US" sz="2000" dirty="0"/>
              <a:t>ode</a:t>
            </a:r>
          </a:p>
          <a:p>
            <a:r>
              <a:rPr lang="en-US" sz="2000" dirty="0"/>
              <a:t>(EnerNOC)</a:t>
            </a:r>
          </a:p>
        </p:txBody>
      </p:sp>
      <p:sp>
        <p:nvSpPr>
          <p:cNvPr id="6" name="Rounded Rectangle 5"/>
          <p:cNvSpPr>
            <a:spLocks noChangeArrowheads="1"/>
          </p:cNvSpPr>
          <p:nvPr/>
        </p:nvSpPr>
        <p:spPr bwMode="auto">
          <a:xfrm>
            <a:off x="5638800" y="1219200"/>
            <a:ext cx="3124200" cy="13716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638800" y="3657600"/>
            <a:ext cx="2057400" cy="755650"/>
          </a:xfrm>
          <a:prstGeom prst="roundRect">
            <a:avLst>
              <a:gd name="adj" fmla="val 16667"/>
            </a:avLst>
          </a:prstGeom>
          <a:gradFill rotWithShape="1">
            <a:gsLst>
              <a:gs pos="0">
                <a:srgbClr val="EFF7E8"/>
              </a:gs>
              <a:gs pos="64999">
                <a:srgbClr val="D6E9C4"/>
              </a:gs>
              <a:gs pos="100000">
                <a:srgbClr val="C5E2AA"/>
              </a:gs>
            </a:gsLst>
            <a:lin ang="5400000" scaled="1"/>
          </a:gradFill>
          <a:ln w="9525">
            <a:solidFill>
              <a:srgbClr val="61881B"/>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 Nodes</a:t>
            </a:r>
          </a:p>
          <a:p>
            <a:pPr algn="ctr">
              <a:lnSpc>
                <a:spcPct val="70000"/>
              </a:lnSpc>
              <a:defRPr/>
            </a:pPr>
            <a:r>
              <a:rPr lang="en-US" sz="2000" dirty="0">
                <a:solidFill>
                  <a:schemeClr val="dk1"/>
                </a:solidFill>
                <a:latin typeface="Calibri"/>
                <a:ea typeface="+mn-ea"/>
                <a:cs typeface="Calibri"/>
              </a:rPr>
              <a:t>Large Industrial  </a:t>
            </a:r>
          </a:p>
        </p:txBody>
      </p:sp>
      <p:sp>
        <p:nvSpPr>
          <p:cNvPr id="8" name="Rounded Rectangle 7"/>
          <p:cNvSpPr>
            <a:spLocks noChangeArrowheads="1"/>
          </p:cNvSpPr>
          <p:nvPr/>
        </p:nvSpPr>
        <p:spPr bwMode="auto">
          <a:xfrm>
            <a:off x="5067300" y="4495800"/>
            <a:ext cx="3200400" cy="735013"/>
          </a:xfrm>
          <a:prstGeom prst="roundRect">
            <a:avLst>
              <a:gd name="adj" fmla="val 16667"/>
            </a:avLst>
          </a:prstGeom>
          <a:gradFill rotWithShape="1">
            <a:gsLst>
              <a:gs pos="0">
                <a:srgbClr val="FFEADC"/>
              </a:gs>
              <a:gs pos="64999">
                <a:srgbClr val="FFCDAB"/>
              </a:gs>
              <a:gs pos="100000">
                <a:srgbClr val="FFB987"/>
              </a:gs>
            </a:gsLst>
            <a:lin ang="5400000" scaled="1"/>
          </a:gradFill>
          <a:ln w="9525">
            <a:solidFill>
              <a:srgbClr val="E6811C"/>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 Nodes</a:t>
            </a:r>
          </a:p>
          <a:p>
            <a:pPr algn="ctr">
              <a:lnSpc>
                <a:spcPct val="70000"/>
              </a:lnSpc>
              <a:defRPr/>
            </a:pPr>
            <a:r>
              <a:rPr lang="en-US" sz="2000" dirty="0">
                <a:solidFill>
                  <a:schemeClr val="dk1"/>
                </a:solidFill>
                <a:latin typeface="Calibri"/>
                <a:ea typeface="+mn-ea"/>
                <a:cs typeface="Calibri"/>
              </a:rPr>
              <a:t>Small Commercial</a:t>
            </a:r>
          </a:p>
        </p:txBody>
      </p:sp>
      <p:sp>
        <p:nvSpPr>
          <p:cNvPr id="9" name="Rounded Rectangle 8"/>
          <p:cNvSpPr>
            <a:spLocks noChangeArrowheads="1"/>
          </p:cNvSpPr>
          <p:nvPr/>
        </p:nvSpPr>
        <p:spPr bwMode="auto">
          <a:xfrm>
            <a:off x="4419600" y="5334000"/>
            <a:ext cx="4495800" cy="714375"/>
          </a:xfrm>
          <a:prstGeom prst="roundRect">
            <a:avLst>
              <a:gd name="adj" fmla="val 16667"/>
            </a:avLst>
          </a:prstGeom>
          <a:gradFill rotWithShape="1">
            <a:gsLst>
              <a:gs pos="0">
                <a:srgbClr val="F9E9E9"/>
              </a:gs>
              <a:gs pos="64999">
                <a:srgbClr val="EEC8C8"/>
              </a:gs>
              <a:gs pos="100000">
                <a:srgbClr val="E8B0B0"/>
              </a:gs>
            </a:gsLst>
            <a:lin ang="5400000" scaled="1"/>
          </a:gradFill>
          <a:ln w="9525">
            <a:solidFill>
              <a:srgbClr val="9A4E4E"/>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1,000,000 Nodes</a:t>
            </a:r>
          </a:p>
          <a:p>
            <a:pPr algn="ctr">
              <a:lnSpc>
                <a:spcPct val="70000"/>
              </a:lnSpc>
              <a:defRPr/>
            </a:pPr>
            <a:r>
              <a:rPr lang="en-US" sz="2000" dirty="0">
                <a:solidFill>
                  <a:schemeClr val="dk1"/>
                </a:solidFill>
                <a:latin typeface="Calibri"/>
                <a:ea typeface="+mn-ea"/>
                <a:cs typeface="Calibri"/>
              </a:rPr>
              <a:t>Residential</a:t>
            </a:r>
          </a:p>
        </p:txBody>
      </p:sp>
      <p:sp>
        <p:nvSpPr>
          <p:cNvPr id="10" name="Rounded Rectangle 9"/>
          <p:cNvSpPr/>
          <p:nvPr/>
        </p:nvSpPr>
        <p:spPr bwMode="auto">
          <a:xfrm>
            <a:off x="5791200" y="1371600"/>
            <a:ext cx="454408" cy="1066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vert270"/>
          <a:lstStyle/>
          <a:p>
            <a:pPr algn="ctr">
              <a:defRPr/>
            </a:pPr>
            <a:r>
              <a:rPr lang="en-US" sz="1800" dirty="0" smtClean="0">
                <a:latin typeface="Calibri"/>
                <a:cs typeface="Calibri"/>
              </a:rPr>
              <a:t>VEN</a:t>
            </a:r>
            <a:endParaRPr lang="en-US" sz="1800" dirty="0">
              <a:latin typeface="Calibri"/>
              <a:cs typeface="Calibri"/>
            </a:endParaRPr>
          </a:p>
        </p:txBody>
      </p:sp>
      <p:sp>
        <p:nvSpPr>
          <p:cNvPr id="11" name="Oval 10"/>
          <p:cNvSpPr/>
          <p:nvPr/>
        </p:nvSpPr>
        <p:spPr bwMode="auto">
          <a:xfrm>
            <a:off x="6629400" y="12954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dist">
              <a:lnSpc>
                <a:spcPct val="60000"/>
              </a:lnSpc>
              <a:defRPr/>
            </a:pPr>
            <a:endParaRPr lang="en-US" sz="1600">
              <a:solidFill>
                <a:srgbClr val="000000"/>
              </a:solidFill>
              <a:ea typeface="ＭＳ Ｐゴシック" charset="0"/>
              <a:cs typeface="ＭＳ Ｐゴシック" charset="0"/>
            </a:endParaRPr>
          </a:p>
        </p:txBody>
      </p:sp>
      <p:sp>
        <p:nvSpPr>
          <p:cNvPr id="12" name="Oval 11"/>
          <p:cNvSpPr/>
          <p:nvPr/>
        </p:nvSpPr>
        <p:spPr bwMode="auto">
          <a:xfrm>
            <a:off x="6629400" y="17145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sp>
        <p:nvSpPr>
          <p:cNvPr id="13" name="Oval 12"/>
          <p:cNvSpPr/>
          <p:nvPr/>
        </p:nvSpPr>
        <p:spPr bwMode="auto">
          <a:xfrm>
            <a:off x="6629400" y="21336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cxnSp>
        <p:nvCxnSpPr>
          <p:cNvPr id="14" name="Straight Connector 13"/>
          <p:cNvCxnSpPr>
            <a:cxnSpLocks noChangeShapeType="1"/>
            <a:stCxn id="10" idx="3"/>
            <a:endCxn id="11" idx="2"/>
          </p:cNvCxnSpPr>
          <p:nvPr/>
        </p:nvCxnSpPr>
        <p:spPr bwMode="auto">
          <a:xfrm flipV="1">
            <a:off x="6245225" y="1468438"/>
            <a:ext cx="384175" cy="4365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stCxn id="10" idx="3"/>
            <a:endCxn id="12" idx="2"/>
          </p:cNvCxnSpPr>
          <p:nvPr/>
        </p:nvCxnSpPr>
        <p:spPr bwMode="auto">
          <a:xfrm flipV="1">
            <a:off x="6245225" y="1887538"/>
            <a:ext cx="384175" cy="174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a:stCxn id="10" idx="3"/>
            <a:endCxn id="13" idx="2"/>
          </p:cNvCxnSpPr>
          <p:nvPr/>
        </p:nvCxnSpPr>
        <p:spPr bwMode="auto">
          <a:xfrm>
            <a:off x="6245225" y="1905000"/>
            <a:ext cx="384175" cy="401638"/>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51" descr="MC900434814.PNG"/>
          <p:cNvPicPr>
            <a:picLocks noChangeAspect="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239000" y="1143000"/>
            <a:ext cx="1447800" cy="14478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6"/>
          <p:cNvSpPr txBox="1">
            <a:spLocks noChangeArrowheads="1"/>
          </p:cNvSpPr>
          <p:nvPr/>
        </p:nvSpPr>
        <p:spPr bwMode="auto">
          <a:xfrm>
            <a:off x="6956425" y="1295400"/>
            <a:ext cx="864339"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Lighting</a:t>
            </a:r>
          </a:p>
        </p:txBody>
      </p:sp>
      <p:sp>
        <p:nvSpPr>
          <p:cNvPr id="19" name="TextBox 42"/>
          <p:cNvSpPr txBox="1">
            <a:spLocks noChangeArrowheads="1"/>
          </p:cNvSpPr>
          <p:nvPr/>
        </p:nvSpPr>
        <p:spPr bwMode="auto">
          <a:xfrm>
            <a:off x="6956425" y="1676400"/>
            <a:ext cx="668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a:latin typeface="Calibri" charset="0"/>
              </a:rPr>
              <a:t>HVAC</a:t>
            </a:r>
          </a:p>
        </p:txBody>
      </p:sp>
      <p:sp>
        <p:nvSpPr>
          <p:cNvPr id="20" name="TextBox 60"/>
          <p:cNvSpPr txBox="1">
            <a:spLocks noChangeArrowheads="1"/>
          </p:cNvSpPr>
          <p:nvPr/>
        </p:nvSpPr>
        <p:spPr bwMode="auto">
          <a:xfrm>
            <a:off x="6956425" y="2181920"/>
            <a:ext cx="109517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Machinery</a:t>
            </a:r>
          </a:p>
        </p:txBody>
      </p:sp>
      <p:sp>
        <p:nvSpPr>
          <p:cNvPr id="21" name="TextBox 20"/>
          <p:cNvSpPr txBox="1"/>
          <p:nvPr/>
        </p:nvSpPr>
        <p:spPr>
          <a:xfrm>
            <a:off x="533400" y="4020820"/>
            <a:ext cx="4495800" cy="1313180"/>
          </a:xfrm>
          <a:prstGeom prst="rect">
            <a:avLst/>
          </a:prstGeom>
          <a:noFill/>
          <a:ln>
            <a:noFill/>
          </a:ln>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a:t>Business Goals</a:t>
            </a:r>
          </a:p>
          <a:p>
            <a:pPr marL="285750" indent="-285750">
              <a:buFont typeface="Arial"/>
              <a:buChar char="•"/>
            </a:pPr>
            <a:r>
              <a:rPr lang="en-US" sz="2000" dirty="0" smtClean="0"/>
              <a:t>Untapped demand response markets</a:t>
            </a:r>
            <a:endParaRPr lang="en-US" sz="2000" dirty="0"/>
          </a:p>
          <a:p>
            <a:pPr marL="285750" indent="-285750">
              <a:buFont typeface="Arial"/>
              <a:buChar char="•"/>
            </a:pPr>
            <a:r>
              <a:rPr lang="en-US" sz="2000" dirty="0"/>
              <a:t>Lower implementation costs</a:t>
            </a:r>
          </a:p>
          <a:p>
            <a:pPr marL="285750" indent="-285750">
              <a:buFont typeface="Arial"/>
              <a:buChar char="•"/>
            </a:pPr>
            <a:r>
              <a:rPr lang="en-US" sz="2000" dirty="0"/>
              <a:t>Real-time monitoring and control</a:t>
            </a:r>
          </a:p>
        </p:txBody>
      </p:sp>
      <p:sp>
        <p:nvSpPr>
          <p:cNvPr id="22" name="Up Arrow 21"/>
          <p:cNvSpPr>
            <a:spLocks noChangeArrowheads="1"/>
          </p:cNvSpPr>
          <p:nvPr/>
        </p:nvSpPr>
        <p:spPr bwMode="auto">
          <a:xfrm rot="16200000">
            <a:off x="3505200" y="104080"/>
            <a:ext cx="609600" cy="3200400"/>
          </a:xfrm>
          <a:prstGeom prst="upArrow">
            <a:avLst>
              <a:gd name="adj1" fmla="val 50000"/>
              <a:gd name="adj2" fmla="val 50000"/>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vert="eaVert" anchor="ctr"/>
          <a:lstStyle/>
          <a:p>
            <a:pPr algn="ctr">
              <a:defRPr/>
            </a:pPr>
            <a:r>
              <a:rPr lang="en-US" sz="2000" dirty="0">
                <a:solidFill>
                  <a:schemeClr val="dk1"/>
                </a:solidFill>
                <a:latin typeface="Calibri"/>
                <a:ea typeface="+mn-ea"/>
                <a:cs typeface="Calibri"/>
              </a:rPr>
              <a:t>Feedback</a:t>
            </a:r>
          </a:p>
        </p:txBody>
      </p:sp>
      <p:sp>
        <p:nvSpPr>
          <p:cNvPr id="23" name="Up Arrow 22"/>
          <p:cNvSpPr>
            <a:spLocks noChangeArrowheads="1"/>
          </p:cNvSpPr>
          <p:nvPr/>
        </p:nvSpPr>
        <p:spPr bwMode="auto">
          <a:xfrm rot="5400000">
            <a:off x="3543300" y="904180"/>
            <a:ext cx="609600" cy="3124200"/>
          </a:xfrm>
          <a:prstGeom prst="upArrow">
            <a:avLst>
              <a:gd name="adj1" fmla="val 50000"/>
              <a:gd name="adj2" fmla="val 49999"/>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vert="vert270" anchor="ctr"/>
          <a:lstStyle/>
          <a:p>
            <a:pPr algn="ctr">
              <a:defRPr/>
            </a:pPr>
            <a:r>
              <a:rPr lang="en-US" sz="2000" dirty="0">
                <a:latin typeface="Calibri"/>
                <a:cs typeface="Calibri"/>
              </a:rPr>
              <a:t>Notification</a:t>
            </a:r>
          </a:p>
        </p:txBody>
      </p:sp>
      <p:sp>
        <p:nvSpPr>
          <p:cNvPr id="24" name="TextBox 1"/>
          <p:cNvSpPr txBox="1">
            <a:spLocks noChangeArrowheads="1"/>
          </p:cNvSpPr>
          <p:nvPr/>
        </p:nvSpPr>
        <p:spPr bwMode="auto">
          <a:xfrm>
            <a:off x="2918869" y="1856680"/>
            <a:ext cx="2034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dirty="0">
                <a:latin typeface="Calibri"/>
                <a:cs typeface="Calibri"/>
              </a:rPr>
              <a:t>&lt;OpenADR 2.0 /&gt;</a:t>
            </a:r>
          </a:p>
        </p:txBody>
      </p:sp>
      <p:sp>
        <p:nvSpPr>
          <p:cNvPr id="25" name="TextBox 3"/>
          <p:cNvSpPr txBox="1">
            <a:spLocks noChangeArrowheads="1"/>
          </p:cNvSpPr>
          <p:nvPr/>
        </p:nvSpPr>
        <p:spPr bwMode="auto">
          <a:xfrm>
            <a:off x="5638800" y="2743200"/>
            <a:ext cx="3352800"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smtClean="0"/>
              <a:t>V</a:t>
            </a:r>
            <a:r>
              <a:rPr lang="en-US" sz="2000" dirty="0" smtClean="0"/>
              <a:t>irtual </a:t>
            </a:r>
            <a:r>
              <a:rPr lang="en-US" sz="2000" b="1" dirty="0" smtClean="0"/>
              <a:t>E</a:t>
            </a:r>
            <a:r>
              <a:rPr lang="en-US" sz="2000" dirty="0" smtClean="0"/>
              <a:t>nd </a:t>
            </a:r>
            <a:r>
              <a:rPr lang="en-US" sz="2000" b="1" dirty="0"/>
              <a:t>N</a:t>
            </a:r>
            <a:r>
              <a:rPr lang="en-US" sz="2000" dirty="0"/>
              <a:t>ode (Customer)</a:t>
            </a:r>
          </a:p>
        </p:txBody>
      </p:sp>
      <p:sp>
        <p:nvSpPr>
          <p:cNvPr id="26" name="Rectangle 25"/>
          <p:cNvSpPr/>
          <p:nvPr/>
        </p:nvSpPr>
        <p:spPr bwMode="auto">
          <a:xfrm>
            <a:off x="533400" y="1323280"/>
            <a:ext cx="4953000" cy="2514600"/>
          </a:xfrm>
          <a:prstGeom prst="rect">
            <a:avLst/>
          </a:prstGeom>
          <a:noFill/>
          <a:ln w="57150" cap="flat" cmpd="sng" algn="ctr">
            <a:solidFill>
              <a:schemeClr val="bg2"/>
            </a:solidFill>
            <a:prstDash val="dash"/>
            <a:round/>
            <a:headEnd type="none" w="med" len="med"/>
            <a:tailEnd type="none" w="med" len="med"/>
          </a:ln>
          <a:effectLst/>
        </p:spPr>
        <p:txBody>
          <a:bodyPr wrap="none" anchor="ctr">
            <a:spAutoFit/>
          </a:bodyPr>
          <a:lstStyle/>
          <a:p>
            <a:pPr>
              <a:defRPr/>
            </a:pPr>
            <a:endParaRPr lang="en-US"/>
          </a:p>
        </p:txBody>
      </p:sp>
    </p:spTree>
    <p:extLst>
      <p:ext uri="{BB962C8B-B14F-4D97-AF65-F5344CB8AC3E}">
        <p14:creationId xmlns:p14="http://schemas.microsoft.com/office/powerpoint/2010/main" val="458606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Overhead</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42</a:t>
            </a:fld>
            <a:endParaRPr lang="en-US"/>
          </a:p>
        </p:txBody>
      </p:sp>
      <p:pic>
        <p:nvPicPr>
          <p:cNvPr id="5" name="Picture 4" descr="Screen Shot 2012-08-09 at 11.19.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44000" cy="3958833"/>
          </a:xfrm>
          <a:prstGeom prst="rect">
            <a:avLst/>
          </a:prstGeom>
        </p:spPr>
      </p:pic>
    </p:spTree>
    <p:extLst>
      <p:ext uri="{BB962C8B-B14F-4D97-AF65-F5344CB8AC3E}">
        <p14:creationId xmlns:p14="http://schemas.microsoft.com/office/powerpoint/2010/main" val="27719778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443202129"/>
              </p:ext>
            </p:extLst>
          </p:nvPr>
        </p:nvGraphicFramePr>
        <p:xfrm>
          <a:off x="685800" y="1447800"/>
          <a:ext cx="6843510" cy="435444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477000" y="5410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77010470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44</a:t>
            </a:fld>
            <a:endParaRPr lang="en-US"/>
          </a:p>
        </p:txBody>
      </p:sp>
      <p:graphicFrame>
        <p:nvGraphicFramePr>
          <p:cNvPr id="6" name="Chart 5"/>
          <p:cNvGraphicFramePr>
            <a:graphicFrameLocks/>
          </p:cNvGraphicFramePr>
          <p:nvPr>
            <p:extLst>
              <p:ext uri="{D42A27DB-BD31-4B8C-83A1-F6EECF244321}">
                <p14:modId xmlns:p14="http://schemas.microsoft.com/office/powerpoint/2010/main" val="2632187168"/>
              </p:ext>
            </p:extLst>
          </p:nvPr>
        </p:nvGraphicFramePr>
        <p:xfrm>
          <a:off x="685800" y="1447800"/>
          <a:ext cx="6870718" cy="391371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553200" y="5057001"/>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4718582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5665134"/>
              </p:ext>
            </p:extLst>
          </p:nvPr>
        </p:nvGraphicFramePr>
        <p:xfrm>
          <a:off x="685800" y="1447800"/>
          <a:ext cx="6899388" cy="39028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553200" y="49530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21468619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76476098"/>
              </p:ext>
            </p:extLst>
          </p:nvPr>
        </p:nvGraphicFramePr>
        <p:xfrm>
          <a:off x="685800" y="1447800"/>
          <a:ext cx="7044326" cy="391371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553200" y="49530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21805383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47</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956582519"/>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63274846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48</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127312097"/>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8510752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49</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757395936"/>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9346169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Tree>
    <p:extLst>
      <p:ext uri="{BB962C8B-B14F-4D97-AF65-F5344CB8AC3E}">
        <p14:creationId xmlns:p14="http://schemas.microsoft.com/office/powerpoint/2010/main" val="17591822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50</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440414844"/>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54128528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51</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704064563"/>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3642975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52</a:t>
            </a:fld>
            <a:endParaRPr lang="en-US"/>
          </a:p>
        </p:txBody>
      </p:sp>
      <p:graphicFrame>
        <p:nvGraphicFramePr>
          <p:cNvPr id="5" name="Chart 4"/>
          <p:cNvGraphicFramePr>
            <a:graphicFrameLocks/>
          </p:cNvGraphicFramePr>
          <p:nvPr>
            <p:extLst>
              <p:ext uri="{D42A27DB-BD31-4B8C-83A1-F6EECF244321}">
                <p14:modId xmlns:p14="http://schemas.microsoft.com/office/powerpoint/2010/main" val="881729371"/>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163898290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11</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158967128"/>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36406894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589896775"/>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195903967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12 Burndown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129003577"/>
              </p:ext>
            </p:extLst>
          </p:nvPr>
        </p:nvGraphicFramePr>
        <p:xfrm>
          <a:off x="1169142" y="1800236"/>
          <a:ext cx="6480491" cy="478393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4800" y="1981200"/>
            <a:ext cx="595160" cy="276999"/>
          </a:xfrm>
          <a:prstGeom prst="rect">
            <a:avLst/>
          </a:prstGeom>
          <a:noFill/>
        </p:spPr>
        <p:txBody>
          <a:bodyPr wrap="none" rtlCol="0">
            <a:spAutoFit/>
          </a:bodyPr>
          <a:lstStyle/>
          <a:p>
            <a:r>
              <a:rPr lang="en-US" sz="1200" dirty="0" smtClean="0"/>
              <a:t>Hours</a:t>
            </a:r>
            <a:endParaRPr lang="en-US" sz="1200" dirty="0"/>
          </a:p>
        </p:txBody>
      </p:sp>
    </p:spTree>
    <p:extLst>
      <p:ext uri="{BB962C8B-B14F-4D97-AF65-F5344CB8AC3E}">
        <p14:creationId xmlns:p14="http://schemas.microsoft.com/office/powerpoint/2010/main" val="40161876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13 Burndown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051714094"/>
              </p:ext>
            </p:extLst>
          </p:nvPr>
        </p:nvGraphicFramePr>
        <p:xfrm>
          <a:off x="762000" y="1524000"/>
          <a:ext cx="6749229" cy="426402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4800" y="1981200"/>
            <a:ext cx="595160" cy="276999"/>
          </a:xfrm>
          <a:prstGeom prst="rect">
            <a:avLst/>
          </a:prstGeom>
          <a:noFill/>
        </p:spPr>
        <p:txBody>
          <a:bodyPr wrap="none" rtlCol="0">
            <a:spAutoFit/>
          </a:bodyPr>
          <a:lstStyle/>
          <a:p>
            <a:r>
              <a:rPr lang="en-US" sz="1200" dirty="0" smtClean="0"/>
              <a:t>Hours</a:t>
            </a:r>
            <a:endParaRPr lang="en-US" sz="1200" dirty="0"/>
          </a:p>
        </p:txBody>
      </p:sp>
    </p:spTree>
    <p:extLst>
      <p:ext uri="{BB962C8B-B14F-4D97-AF65-F5344CB8AC3E}">
        <p14:creationId xmlns:p14="http://schemas.microsoft.com/office/powerpoint/2010/main" val="33980873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Relative Error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57</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662757374"/>
              </p:ext>
            </p:extLst>
          </p:nvPr>
        </p:nvGraphicFramePr>
        <p:xfrm>
          <a:off x="990600" y="1600200"/>
          <a:ext cx="6781800" cy="396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167526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Task Relative Error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58</a:t>
            </a:fld>
            <a:endParaRPr lang="en-US"/>
          </a:p>
        </p:txBody>
      </p:sp>
      <p:graphicFrame>
        <p:nvGraphicFramePr>
          <p:cNvPr id="6" name="Chart 5"/>
          <p:cNvGraphicFramePr>
            <a:graphicFrameLocks/>
          </p:cNvGraphicFramePr>
          <p:nvPr>
            <p:extLst>
              <p:ext uri="{D42A27DB-BD31-4B8C-83A1-F6EECF244321}">
                <p14:modId xmlns:p14="http://schemas.microsoft.com/office/powerpoint/2010/main" val="2546857264"/>
              </p:ext>
            </p:extLst>
          </p:nvPr>
        </p:nvGraphicFramePr>
        <p:xfrm>
          <a:off x="1066800" y="1447800"/>
          <a:ext cx="6477000"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94735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2883"/>
            <a:ext cx="8077200" cy="533400"/>
          </a:xfrm>
        </p:spPr>
        <p:txBody>
          <a:bodyPr/>
          <a:lstStyle/>
          <a:p>
            <a:r>
              <a:rPr lang="en-US" sz="2400" b="1" dirty="0"/>
              <a:t>Risk Management Process </a:t>
            </a:r>
            <a:endParaRPr lang="en-US" dirty="0"/>
          </a:p>
        </p:txBody>
      </p:sp>
      <p:sp>
        <p:nvSpPr>
          <p:cNvPr id="3" name="Content Placeholder 2"/>
          <p:cNvSpPr>
            <a:spLocks noGrp="1"/>
          </p:cNvSpPr>
          <p:nvPr>
            <p:ph idx="1"/>
          </p:nvPr>
        </p:nvSpPr>
        <p:spPr/>
        <p:txBody>
          <a:bodyPr/>
          <a:lstStyle/>
          <a:p>
            <a:r>
              <a:rPr lang="en-US" dirty="0">
                <a:ea typeface="ＭＳ Ｐゴシック" pitchFamily="34" charset="-128"/>
              </a:rPr>
              <a:t>Identification</a:t>
            </a:r>
          </a:p>
          <a:p>
            <a:pPr lvl="1"/>
            <a:r>
              <a:rPr lang="en-US" sz="1600" dirty="0" smtClean="0">
                <a:ea typeface="ＭＳ Ｐゴシック" pitchFamily="34" charset="-128"/>
              </a:rPr>
              <a:t>Format: </a:t>
            </a:r>
            <a:r>
              <a:rPr lang="en-US" sz="1600" dirty="0">
                <a:ea typeface="ＭＳ Ｐゴシック" pitchFamily="34" charset="-128"/>
              </a:rPr>
              <a:t>Condition </a:t>
            </a:r>
            <a:r>
              <a:rPr lang="en-US" sz="1600" dirty="0" smtClean="0">
                <a:ea typeface="ＭＳ Ｐゴシック" pitchFamily="34" charset="-128"/>
              </a:rPr>
              <a:t>+ Consequence </a:t>
            </a:r>
            <a:endParaRPr lang="en-US" sz="1600" dirty="0">
              <a:ea typeface="ＭＳ Ｐゴシック" pitchFamily="34" charset="-128"/>
            </a:endParaRPr>
          </a:p>
          <a:p>
            <a:pPr lvl="1"/>
            <a:r>
              <a:rPr lang="en-US" sz="1600" dirty="0">
                <a:ea typeface="ＭＳ Ｐゴシック" pitchFamily="34" charset="-128"/>
              </a:rPr>
              <a:t>Mini Team </a:t>
            </a:r>
            <a:r>
              <a:rPr lang="en-US" sz="1600" dirty="0" smtClean="0">
                <a:ea typeface="ＭＳ Ｐゴシック" pitchFamily="34" charset="-128"/>
              </a:rPr>
              <a:t>SRE (</a:t>
            </a:r>
            <a:r>
              <a:rPr lang="en-US" sz="1600" dirty="0" smtClean="0"/>
              <a:t>Software </a:t>
            </a:r>
            <a:r>
              <a:rPr lang="en-US" sz="1600" dirty="0"/>
              <a:t>Risk Evaluation</a:t>
            </a:r>
            <a:r>
              <a:rPr lang="en-US" sz="1600" dirty="0" smtClean="0">
                <a:ea typeface="ＭＳ Ｐゴシック" pitchFamily="34" charset="-128"/>
              </a:rPr>
              <a:t>)</a:t>
            </a:r>
          </a:p>
          <a:p>
            <a:r>
              <a:rPr lang="en-US" dirty="0" smtClean="0">
                <a:ea typeface="ＭＳ Ｐゴシック" pitchFamily="34" charset="-128"/>
              </a:rPr>
              <a:t>Analyze</a:t>
            </a:r>
          </a:p>
          <a:p>
            <a:pPr lvl="1"/>
            <a:r>
              <a:rPr lang="en-US" sz="1600" dirty="0" smtClean="0">
                <a:ea typeface="ＭＳ Ｐゴシック" pitchFamily="34" charset="-128"/>
              </a:rPr>
              <a:t>Matrix of impact and probability</a:t>
            </a:r>
          </a:p>
          <a:p>
            <a:pPr lvl="1"/>
            <a:r>
              <a:rPr lang="en-US" sz="1600" dirty="0" smtClean="0">
                <a:ea typeface="ＭＳ Ｐゴシック" pitchFamily="34" charset="-128"/>
              </a:rPr>
              <a:t>Prioritized through multi-voting</a:t>
            </a:r>
          </a:p>
          <a:p>
            <a:r>
              <a:rPr lang="en-US" dirty="0" smtClean="0">
                <a:ea typeface="ＭＳ Ｐゴシック" pitchFamily="34" charset="-128"/>
              </a:rPr>
              <a:t>Plan</a:t>
            </a:r>
            <a:endParaRPr lang="en-US" dirty="0">
              <a:ea typeface="ＭＳ Ｐゴシック" pitchFamily="34" charset="-128"/>
            </a:endParaRPr>
          </a:p>
          <a:p>
            <a:pPr lvl="1"/>
            <a:r>
              <a:rPr lang="en-US" sz="1600" dirty="0" smtClean="0">
                <a:ea typeface="ＭＳ Ｐゴシック" pitchFamily="34" charset="-128"/>
              </a:rPr>
              <a:t>Mitigation </a:t>
            </a:r>
            <a:r>
              <a:rPr lang="en-US" sz="1600" dirty="0">
                <a:ea typeface="ＭＳ Ｐゴシック" pitchFamily="34" charset="-128"/>
              </a:rPr>
              <a:t>strategy for </a:t>
            </a:r>
            <a:r>
              <a:rPr lang="en-US" sz="1600" dirty="0" smtClean="0">
                <a:ea typeface="ＭＳ Ｐゴシック" pitchFamily="34" charset="-128"/>
              </a:rPr>
              <a:t>top </a:t>
            </a:r>
            <a:r>
              <a:rPr lang="en-US" sz="1600" dirty="0">
                <a:ea typeface="ＭＳ Ｐゴシック" pitchFamily="34" charset="-128"/>
              </a:rPr>
              <a:t>3 </a:t>
            </a:r>
            <a:r>
              <a:rPr lang="en-US" sz="1600" dirty="0" smtClean="0">
                <a:ea typeface="ＭＳ Ｐゴシック" pitchFamily="34" charset="-128"/>
              </a:rPr>
              <a:t>risks</a:t>
            </a:r>
            <a:endParaRPr lang="en-US" sz="1600" dirty="0">
              <a:ea typeface="ＭＳ Ｐゴシック" pitchFamily="34" charset="-128"/>
            </a:endParaRPr>
          </a:p>
          <a:p>
            <a:r>
              <a:rPr lang="en-US" dirty="0" smtClean="0">
                <a:ea typeface="ＭＳ Ｐゴシック" pitchFamily="34" charset="-128"/>
              </a:rPr>
              <a:t>Track</a:t>
            </a:r>
            <a:endParaRPr lang="en-US" dirty="0">
              <a:ea typeface="ＭＳ Ｐゴシック" pitchFamily="34" charset="-128"/>
            </a:endParaRPr>
          </a:p>
          <a:p>
            <a:pPr lvl="1"/>
            <a:r>
              <a:rPr lang="en-US" sz="1600" dirty="0">
                <a:ea typeface="ＭＳ Ｐゴシック" pitchFamily="34" charset="-128"/>
              </a:rPr>
              <a:t>Risk </a:t>
            </a:r>
            <a:r>
              <a:rPr lang="en-US" sz="1600" dirty="0" smtClean="0">
                <a:ea typeface="ＭＳ Ｐゴシック" pitchFamily="34" charset="-128"/>
              </a:rPr>
              <a:t>Manager reports risks bi-weekly</a:t>
            </a:r>
          </a:p>
          <a:p>
            <a:pPr lvl="1"/>
            <a:r>
              <a:rPr lang="en-US" sz="1600" dirty="0" smtClean="0">
                <a:ea typeface="ＭＳ Ｐゴシック" pitchFamily="34" charset="-128"/>
              </a:rPr>
              <a:t>Risk repository </a:t>
            </a:r>
            <a:endParaRPr lang="en-US" sz="1600" dirty="0">
              <a:ea typeface="ＭＳ Ｐゴシック" pitchFamily="34" charset="-128"/>
            </a:endParaRPr>
          </a:p>
          <a:p>
            <a:r>
              <a:rPr lang="en-US" dirty="0">
                <a:ea typeface="ＭＳ Ｐゴシック" pitchFamily="34" charset="-128"/>
              </a:rPr>
              <a:t>Control </a:t>
            </a:r>
          </a:p>
          <a:p>
            <a:pPr lvl="1"/>
            <a:r>
              <a:rPr lang="en-US" sz="1600" dirty="0">
                <a:ea typeface="ＭＳ Ｐゴシック" pitchFamily="34" charset="-128"/>
              </a:rPr>
              <a:t>Before </a:t>
            </a:r>
            <a:r>
              <a:rPr lang="en-US" sz="1600" dirty="0" smtClean="0">
                <a:ea typeface="ＭＳ Ｐゴシック" pitchFamily="34" charset="-128"/>
              </a:rPr>
              <a:t>iteration planning, </a:t>
            </a:r>
            <a:r>
              <a:rPr lang="en-US" sz="1600" dirty="0">
                <a:ea typeface="ＭＳ Ｐゴシック" pitchFamily="34" charset="-128"/>
              </a:rPr>
              <a:t>reevaluate </a:t>
            </a:r>
            <a:r>
              <a:rPr lang="en-US" sz="1600" dirty="0" smtClean="0">
                <a:ea typeface="ＭＳ Ｐゴシック" pitchFamily="34" charset="-128"/>
              </a:rPr>
              <a:t>risks</a:t>
            </a:r>
          </a:p>
          <a:p>
            <a:pPr lvl="1"/>
            <a:r>
              <a:rPr lang="en-US" sz="1600" dirty="0" smtClean="0">
                <a:ea typeface="ＭＳ Ｐゴシック" pitchFamily="34" charset="-128"/>
              </a:rPr>
              <a:t>Create mitigation tasks in backlog</a:t>
            </a:r>
            <a:endParaRPr lang="en-US" sz="1600" dirty="0">
              <a:ea typeface="ＭＳ Ｐゴシック" pitchFamily="34" charset="-128"/>
            </a:endParaRPr>
          </a:p>
          <a:p>
            <a:pPr lvl="1"/>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59</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0"/>
            <a:ext cx="298057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
        <p:nvSpPr>
          <p:cNvPr id="8" name="TextBox 7"/>
          <p:cNvSpPr txBox="1"/>
          <p:nvPr/>
        </p:nvSpPr>
        <p:spPr>
          <a:xfrm>
            <a:off x="5715000" y="1447800"/>
            <a:ext cx="2971800" cy="646331"/>
          </a:xfrm>
          <a:prstGeom prst="rect">
            <a:avLst/>
          </a:prstGeom>
          <a:noFill/>
        </p:spPr>
        <p:txBody>
          <a:bodyPr wrap="square" rtlCol="0">
            <a:spAutoFit/>
          </a:bodyPr>
          <a:lstStyle/>
          <a:p>
            <a:pPr algn="ctr"/>
            <a:r>
              <a:rPr lang="en-US" sz="1800" dirty="0" smtClean="0">
                <a:latin typeface="Calibri"/>
                <a:cs typeface="Calibri"/>
              </a:rPr>
              <a:t>SEI Continuous Risk Management</a:t>
            </a:r>
            <a:endParaRPr lang="en-US" sz="1800" dirty="0">
              <a:latin typeface="Calibri"/>
              <a:cs typeface="Calibri"/>
            </a:endParaRPr>
          </a:p>
        </p:txBody>
      </p:sp>
    </p:spTree>
    <p:extLst>
      <p:ext uri="{BB962C8B-B14F-4D97-AF65-F5344CB8AC3E}">
        <p14:creationId xmlns:p14="http://schemas.microsoft.com/office/powerpoint/2010/main" val="34758927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717070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03734969"/>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60</a:t>
            </a:fld>
            <a:endParaRPr lang="en-US"/>
          </a:p>
        </p:txBody>
      </p:sp>
    </p:spTree>
    <p:extLst>
      <p:ext uri="{BB962C8B-B14F-4D97-AF65-F5344CB8AC3E}">
        <p14:creationId xmlns:p14="http://schemas.microsoft.com/office/powerpoint/2010/main" val="14051826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Risks over the Summer 2012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61</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07744425"/>
              </p:ext>
            </p:extLst>
          </p:nvPr>
        </p:nvGraphicFramePr>
        <p:xfrm>
          <a:off x="609600" y="1371600"/>
          <a:ext cx="7315200" cy="464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76200" y="1524000"/>
            <a:ext cx="736099" cy="646331"/>
          </a:xfrm>
          <a:prstGeom prst="rect">
            <a:avLst/>
          </a:prstGeom>
          <a:noFill/>
        </p:spPr>
        <p:txBody>
          <a:bodyPr wrap="none" rtlCol="0">
            <a:spAutoFit/>
          </a:bodyPr>
          <a:lstStyle/>
          <a:p>
            <a:r>
              <a:rPr lang="en-US" sz="1200" dirty="0" smtClean="0"/>
              <a:t>Number</a:t>
            </a:r>
          </a:p>
          <a:p>
            <a:r>
              <a:rPr lang="en-US" sz="1200" dirty="0" smtClean="0"/>
              <a:t>Of</a:t>
            </a:r>
          </a:p>
          <a:p>
            <a:r>
              <a:rPr lang="en-US" sz="1200" dirty="0" smtClean="0"/>
              <a:t>Risks</a:t>
            </a:r>
          </a:p>
        </p:txBody>
      </p:sp>
      <p:sp>
        <p:nvSpPr>
          <p:cNvPr id="7" name="TextBox 6"/>
          <p:cNvSpPr txBox="1"/>
          <p:nvPr/>
        </p:nvSpPr>
        <p:spPr>
          <a:xfrm>
            <a:off x="6858000" y="5638800"/>
            <a:ext cx="575248" cy="276999"/>
          </a:xfrm>
          <a:prstGeom prst="rect">
            <a:avLst/>
          </a:prstGeom>
          <a:noFill/>
        </p:spPr>
        <p:txBody>
          <a:bodyPr wrap="none" rtlCol="0">
            <a:spAutoFit/>
          </a:bodyPr>
          <a:lstStyle/>
          <a:p>
            <a:r>
              <a:rPr lang="en-US" sz="1200" dirty="0" smtClean="0"/>
              <a:t>Week</a:t>
            </a:r>
          </a:p>
        </p:txBody>
      </p:sp>
    </p:spTree>
    <p:extLst>
      <p:ext uri="{BB962C8B-B14F-4D97-AF65-F5344CB8AC3E}">
        <p14:creationId xmlns:p14="http://schemas.microsoft.com/office/powerpoint/2010/main" val="294650983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 – Phase II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9979436"/>
              </p:ext>
            </p:extLst>
          </p:nvPr>
        </p:nvGraphicFramePr>
        <p:xfrm>
          <a:off x="228600" y="1295400"/>
          <a:ext cx="8763001" cy="5090160"/>
        </p:xfrm>
        <a:graphic>
          <a:graphicData uri="http://schemas.openxmlformats.org/drawingml/2006/table">
            <a:tbl>
              <a:tblPr firstRow="1" bandRow="1">
                <a:tableStyleId>{073A0DAA-6AF3-43AB-8588-CEC1D06C72B9}</a:tableStyleId>
              </a:tblPr>
              <a:tblGrid>
                <a:gridCol w="685800"/>
                <a:gridCol w="762000"/>
                <a:gridCol w="838200"/>
                <a:gridCol w="1066800"/>
                <a:gridCol w="1752600"/>
                <a:gridCol w="1371600"/>
                <a:gridCol w="2286001"/>
              </a:tblGrid>
              <a:tr h="370840">
                <a:tc>
                  <a:txBody>
                    <a:bodyPr/>
                    <a:lstStyle/>
                    <a:p>
                      <a:r>
                        <a:rPr lang="en-US" dirty="0" smtClean="0"/>
                        <a:t>Test</a:t>
                      </a:r>
                      <a:r>
                        <a:rPr lang="en-US" baseline="0" dirty="0" smtClean="0"/>
                        <a:t> Id</a:t>
                      </a:r>
                      <a:endParaRPr lang="en-US" dirty="0"/>
                    </a:p>
                  </a:txBody>
                  <a:tcPr/>
                </a:tc>
                <a:tc>
                  <a:txBody>
                    <a:bodyPr/>
                    <a:lstStyle/>
                    <a:p>
                      <a:r>
                        <a:rPr lang="en-US" smtClean="0"/>
                        <a:t>Event Count</a:t>
                      </a:r>
                      <a:endParaRPr lang="en-US" dirty="0"/>
                    </a:p>
                  </a:txBody>
                  <a:tcPr/>
                </a:tc>
                <a:tc>
                  <a:txBody>
                    <a:bodyPr/>
                    <a:lstStyle/>
                    <a:p>
                      <a:r>
                        <a:rPr lang="en-US" smtClean="0"/>
                        <a:t>VEN</a:t>
                      </a:r>
                    </a:p>
                    <a:p>
                      <a:r>
                        <a:rPr lang="en-US" smtClean="0"/>
                        <a:t>Count</a:t>
                      </a:r>
                      <a:endParaRPr lang="en-US" dirty="0"/>
                    </a:p>
                  </a:txBody>
                  <a:tcPr/>
                </a:tc>
                <a:tc>
                  <a:txBody>
                    <a:bodyPr/>
                    <a:lstStyle/>
                    <a:p>
                      <a:r>
                        <a:rPr lang="en-US" dirty="0" smtClean="0"/>
                        <a:t>Message </a:t>
                      </a:r>
                    </a:p>
                    <a:p>
                      <a:r>
                        <a:rPr lang="en-US" dirty="0" smtClean="0"/>
                        <a:t>Count</a:t>
                      </a:r>
                      <a:endParaRPr lang="en-US" dirty="0"/>
                    </a:p>
                  </a:txBody>
                  <a:tcPr/>
                </a:tc>
                <a:tc>
                  <a:txBody>
                    <a:bodyPr/>
                    <a:lstStyle/>
                    <a:p>
                      <a:r>
                        <a:rPr lang="en-US" dirty="0" err="1" smtClean="0"/>
                        <a:t>Avg</a:t>
                      </a:r>
                      <a:r>
                        <a:rPr lang="en-US" baseline="0" dirty="0" smtClean="0"/>
                        <a:t> </a:t>
                      </a:r>
                    </a:p>
                    <a:p>
                      <a:r>
                        <a:rPr lang="en-US" baseline="0" dirty="0" smtClean="0"/>
                        <a:t>Throughput Out</a:t>
                      </a:r>
                      <a:endParaRPr lang="en-US" dirty="0"/>
                    </a:p>
                  </a:txBody>
                  <a:tcPr/>
                </a:tc>
                <a:tc>
                  <a:txBody>
                    <a:bodyPr/>
                    <a:lstStyle/>
                    <a:p>
                      <a:r>
                        <a:rPr lang="en-US" dirty="0" err="1" smtClean="0"/>
                        <a:t>Avg</a:t>
                      </a:r>
                      <a:r>
                        <a:rPr lang="en-US" dirty="0" smtClean="0"/>
                        <a:t> </a:t>
                      </a:r>
                    </a:p>
                    <a:p>
                      <a:r>
                        <a:rPr lang="en-US" dirty="0" smtClean="0"/>
                        <a:t>Latency Out</a:t>
                      </a:r>
                      <a:endParaRPr lang="en-US" dirty="0"/>
                    </a:p>
                  </a:txBody>
                  <a:tcPr/>
                </a:tc>
                <a:tc>
                  <a:txBody>
                    <a:bodyPr/>
                    <a:lstStyle/>
                    <a:p>
                      <a:r>
                        <a:rPr lang="en-US" dirty="0" err="1" smtClean="0"/>
                        <a:t>Avg</a:t>
                      </a:r>
                      <a:endParaRPr lang="en-US" dirty="0" smtClean="0"/>
                    </a:p>
                    <a:p>
                      <a:r>
                        <a:rPr lang="en-US" dirty="0" smtClean="0"/>
                        <a:t>Throughput </a:t>
                      </a:r>
                      <a:r>
                        <a:rPr lang="en-US" baseline="0" dirty="0" smtClean="0"/>
                        <a:t> In</a:t>
                      </a:r>
                      <a:endParaRPr lang="en-US" dirty="0" smtClean="0"/>
                    </a:p>
                  </a:txBody>
                  <a:tcPr/>
                </a:tc>
              </a:tr>
              <a:tr h="370840">
                <a:tc>
                  <a:txBody>
                    <a:bodyPr/>
                    <a:lstStyle/>
                    <a:p>
                      <a:r>
                        <a:rPr lang="en-US" dirty="0" smtClean="0"/>
                        <a:t>T2</a:t>
                      </a:r>
                      <a:endParaRPr lang="en-US" dirty="0"/>
                    </a:p>
                  </a:txBody>
                  <a:tcPr/>
                </a:tc>
                <a:tc>
                  <a:txBody>
                    <a:bodyPr/>
                    <a:lstStyle/>
                    <a:p>
                      <a:r>
                        <a:rPr lang="en-US" dirty="0" smtClean="0"/>
                        <a:t>1</a:t>
                      </a:r>
                      <a:endParaRPr lang="en-US" dirty="0"/>
                    </a:p>
                  </a:txBody>
                  <a:tcPr/>
                </a:tc>
                <a:tc>
                  <a:txBody>
                    <a:bodyPr/>
                    <a:lstStyle/>
                    <a:p>
                      <a:r>
                        <a:rPr lang="en-US" dirty="0" smtClean="0"/>
                        <a:t>100</a:t>
                      </a:r>
                      <a:endParaRPr lang="en-US" dirty="0"/>
                    </a:p>
                  </a:txBody>
                  <a:tcPr/>
                </a:tc>
                <a:tc>
                  <a:txBody>
                    <a:bodyPr/>
                    <a:lstStyle/>
                    <a:p>
                      <a:r>
                        <a:rPr lang="en-US" dirty="0" smtClean="0"/>
                        <a:t>100</a:t>
                      </a:r>
                    </a:p>
                  </a:txBody>
                  <a:tcPr/>
                </a:tc>
                <a:tc>
                  <a:txBody>
                    <a:bodyPr/>
                    <a:lstStyle/>
                    <a:p>
                      <a:r>
                        <a:rPr lang="en-US" dirty="0" smtClean="0"/>
                        <a:t>51.024 m/s</a:t>
                      </a:r>
                      <a:endParaRPr lang="en-US" dirty="0"/>
                    </a:p>
                  </a:txBody>
                  <a:tcPr/>
                </a:tc>
                <a:tc>
                  <a:txBody>
                    <a:bodyPr/>
                    <a:lstStyle/>
                    <a:p>
                      <a:r>
                        <a:rPr lang="en-US" dirty="0" smtClean="0"/>
                        <a:t>0.964 s</a:t>
                      </a:r>
                      <a:endParaRPr lang="en-US" dirty="0"/>
                    </a:p>
                  </a:txBody>
                  <a:tcPr/>
                </a:tc>
                <a:tc>
                  <a:txBody>
                    <a:bodyPr/>
                    <a:lstStyle/>
                    <a:p>
                      <a:r>
                        <a:rPr lang="en-US" dirty="0" smtClean="0"/>
                        <a:t>2.294 m/s</a:t>
                      </a:r>
                      <a:endParaRPr lang="en-US" dirty="0"/>
                    </a:p>
                  </a:txBody>
                  <a:tcPr/>
                </a:tc>
              </a:tr>
              <a:tr h="370840">
                <a:tc>
                  <a:txBody>
                    <a:bodyPr/>
                    <a:lstStyle/>
                    <a:p>
                      <a:r>
                        <a:rPr lang="en-US" dirty="0" smtClean="0"/>
                        <a:t>T3</a:t>
                      </a:r>
                      <a:endParaRPr lang="en-US" dirty="0"/>
                    </a:p>
                  </a:txBody>
                  <a:tcPr/>
                </a:tc>
                <a:tc>
                  <a:txBody>
                    <a:bodyPr/>
                    <a:lstStyle/>
                    <a:p>
                      <a:r>
                        <a:rPr lang="en-US" dirty="0" smtClean="0"/>
                        <a:t>1</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169.401 m/s</a:t>
                      </a:r>
                      <a:endParaRPr lang="en-US" dirty="0"/>
                    </a:p>
                  </a:txBody>
                  <a:tcPr/>
                </a:tc>
                <a:tc>
                  <a:txBody>
                    <a:bodyPr/>
                    <a:lstStyle/>
                    <a:p>
                      <a:r>
                        <a:rPr lang="en-US" dirty="0" smtClean="0"/>
                        <a:t>1.361 s</a:t>
                      </a:r>
                      <a:endParaRPr lang="en-US" dirty="0"/>
                    </a:p>
                  </a:txBody>
                  <a:tcPr/>
                </a:tc>
                <a:tc>
                  <a:txBody>
                    <a:bodyPr/>
                    <a:lstStyle/>
                    <a:p>
                      <a:r>
                        <a:rPr lang="en-US" dirty="0" smtClean="0"/>
                        <a:t>3.774 m/s</a:t>
                      </a:r>
                      <a:endParaRPr lang="en-US" dirty="0"/>
                    </a:p>
                  </a:txBody>
                  <a:tcPr/>
                </a:tc>
              </a:tr>
              <a:tr h="370840">
                <a:tc>
                  <a:txBody>
                    <a:bodyPr/>
                    <a:lstStyle/>
                    <a:p>
                      <a:r>
                        <a:rPr lang="en-US" dirty="0" smtClean="0"/>
                        <a:t>T4</a:t>
                      </a:r>
                      <a:endParaRPr lang="en-US" b="1" dirty="0"/>
                    </a:p>
                  </a:txBody>
                  <a:tcPr/>
                </a:tc>
                <a:tc>
                  <a:txBody>
                    <a:bodyPr/>
                    <a:lstStyle/>
                    <a:p>
                      <a:r>
                        <a:rPr lang="en-US" dirty="0" smtClean="0"/>
                        <a:t>1</a:t>
                      </a:r>
                      <a:endParaRPr lang="en-US" b="1" dirty="0"/>
                    </a:p>
                  </a:txBody>
                  <a:tcPr/>
                </a:tc>
                <a:tc>
                  <a:txBody>
                    <a:bodyPr/>
                    <a:lstStyle/>
                    <a:p>
                      <a:r>
                        <a:rPr lang="en-US" dirty="0" smtClean="0"/>
                        <a:t>1000</a:t>
                      </a:r>
                      <a:endParaRPr lang="en-US" b="1" dirty="0"/>
                    </a:p>
                  </a:txBody>
                  <a:tcPr/>
                </a:tc>
                <a:tc>
                  <a:txBody>
                    <a:bodyPr/>
                    <a:lstStyle/>
                    <a:p>
                      <a:r>
                        <a:rPr lang="en-US" dirty="0" smtClean="0"/>
                        <a:t>1000</a:t>
                      </a:r>
                      <a:endParaRPr lang="en-US" b="1" dirty="0"/>
                    </a:p>
                  </a:txBody>
                  <a:tcPr/>
                </a:tc>
                <a:tc>
                  <a:txBody>
                    <a:bodyPr/>
                    <a:lstStyle/>
                    <a:p>
                      <a:r>
                        <a:rPr lang="en-US" dirty="0" smtClean="0"/>
                        <a:t>205.793 m/s</a:t>
                      </a:r>
                      <a:endParaRPr lang="en-US" b="1" dirty="0"/>
                    </a:p>
                  </a:txBody>
                  <a:tcPr/>
                </a:tc>
                <a:tc>
                  <a:txBody>
                    <a:bodyPr/>
                    <a:lstStyle/>
                    <a:p>
                      <a:r>
                        <a:rPr lang="en-US" dirty="0" smtClean="0"/>
                        <a:t>2.221 s</a:t>
                      </a:r>
                      <a:endParaRPr lang="en-US" b="1" dirty="0"/>
                    </a:p>
                  </a:txBody>
                  <a:tcPr/>
                </a:tc>
                <a:tc>
                  <a:txBody>
                    <a:bodyPr/>
                    <a:lstStyle/>
                    <a:p>
                      <a:r>
                        <a:rPr lang="en-US" dirty="0" smtClean="0"/>
                        <a:t>4.552 m/s</a:t>
                      </a:r>
                      <a:endParaRPr lang="en-US" b="1" dirty="0"/>
                    </a:p>
                  </a:txBody>
                  <a:tcPr/>
                </a:tc>
              </a:tr>
              <a:tr h="370840">
                <a:tc>
                  <a:txBody>
                    <a:bodyPr/>
                    <a:lstStyle/>
                    <a:p>
                      <a:r>
                        <a:rPr lang="en-US" dirty="0" smtClean="0"/>
                        <a:t>T5</a:t>
                      </a:r>
                      <a:endParaRPr lang="en-US" dirty="0"/>
                    </a:p>
                  </a:txBody>
                  <a:tcPr/>
                </a:tc>
                <a:tc>
                  <a:txBody>
                    <a:bodyPr/>
                    <a:lstStyle/>
                    <a:p>
                      <a:r>
                        <a:rPr lang="en-US" dirty="0" smtClean="0"/>
                        <a:t>2</a:t>
                      </a:r>
                      <a:endParaRPr lang="en-US" dirty="0"/>
                    </a:p>
                  </a:txBody>
                  <a:tcPr/>
                </a:tc>
                <a:tc>
                  <a:txBody>
                    <a:bodyPr/>
                    <a:lstStyle/>
                    <a:p>
                      <a:r>
                        <a:rPr lang="en-US" dirty="0" smtClean="0"/>
                        <a:t>1000</a:t>
                      </a:r>
                      <a:endParaRPr lang="en-US" dirty="0"/>
                    </a:p>
                  </a:txBody>
                  <a:tcPr/>
                </a:tc>
                <a:tc>
                  <a:txBody>
                    <a:bodyPr/>
                    <a:lstStyle/>
                    <a:p>
                      <a:r>
                        <a:rPr lang="en-US" dirty="0" smtClean="0"/>
                        <a:t>2000</a:t>
                      </a:r>
                      <a:endParaRPr lang="en-US" dirty="0"/>
                    </a:p>
                  </a:txBody>
                  <a:tcPr/>
                </a:tc>
                <a:tc>
                  <a:txBody>
                    <a:bodyPr/>
                    <a:lstStyle/>
                    <a:p>
                      <a:r>
                        <a:rPr lang="en-US" dirty="0" smtClean="0"/>
                        <a:t>201.674 m/s</a:t>
                      </a:r>
                      <a:endParaRPr lang="en-US" dirty="0"/>
                    </a:p>
                  </a:txBody>
                  <a:tcPr/>
                </a:tc>
                <a:tc>
                  <a:txBody>
                    <a:bodyPr/>
                    <a:lstStyle/>
                    <a:p>
                      <a:r>
                        <a:rPr lang="en-US" dirty="0" smtClean="0"/>
                        <a:t>2.519 s</a:t>
                      </a:r>
                      <a:endParaRPr lang="en-US" dirty="0"/>
                    </a:p>
                  </a:txBody>
                  <a:tcPr/>
                </a:tc>
                <a:tc>
                  <a:txBody>
                    <a:bodyPr/>
                    <a:lstStyle/>
                    <a:p>
                      <a:r>
                        <a:rPr lang="en-US" dirty="0" smtClean="0"/>
                        <a:t>5.257 m/s</a:t>
                      </a:r>
                      <a:endParaRPr lang="en-US" dirty="0"/>
                    </a:p>
                  </a:txBody>
                  <a:tcPr/>
                </a:tc>
              </a:tr>
              <a:tr h="370840">
                <a:tc>
                  <a:txBody>
                    <a:bodyPr/>
                    <a:lstStyle/>
                    <a:p>
                      <a:r>
                        <a:rPr lang="en-US" dirty="0" smtClean="0"/>
                        <a:t>T6</a:t>
                      </a:r>
                      <a:endParaRPr lang="en-US" dirty="0"/>
                    </a:p>
                  </a:txBody>
                  <a:tcPr/>
                </a:tc>
                <a:tc>
                  <a:txBody>
                    <a:bodyPr/>
                    <a:lstStyle/>
                    <a:p>
                      <a:r>
                        <a:rPr lang="en-US" dirty="0" smtClean="0"/>
                        <a:t>1</a:t>
                      </a:r>
                      <a:endParaRPr lang="en-US" dirty="0"/>
                    </a:p>
                  </a:txBody>
                  <a:tcPr/>
                </a:tc>
                <a:tc>
                  <a:txBody>
                    <a:bodyPr/>
                    <a:lstStyle/>
                    <a:p>
                      <a:r>
                        <a:rPr lang="en-US" dirty="0" smtClean="0"/>
                        <a:t>2500</a:t>
                      </a:r>
                      <a:endParaRPr lang="en-US" dirty="0"/>
                    </a:p>
                  </a:txBody>
                  <a:tcPr/>
                </a:tc>
                <a:tc>
                  <a:txBody>
                    <a:bodyPr/>
                    <a:lstStyle/>
                    <a:p>
                      <a:r>
                        <a:rPr lang="en-US" dirty="0" smtClean="0"/>
                        <a:t>2500</a:t>
                      </a:r>
                      <a:endParaRPr lang="en-US" dirty="0"/>
                    </a:p>
                  </a:txBody>
                  <a:tcPr/>
                </a:tc>
                <a:tc>
                  <a:txBody>
                    <a:bodyPr/>
                    <a:lstStyle/>
                    <a:p>
                      <a:r>
                        <a:rPr lang="en-US" dirty="0" smtClean="0"/>
                        <a:t>225.368</a:t>
                      </a:r>
                      <a:r>
                        <a:rPr lang="en-US" baseline="0" dirty="0" smtClean="0"/>
                        <a:t> m/s</a:t>
                      </a:r>
                      <a:endParaRPr lang="en-US" dirty="0"/>
                    </a:p>
                  </a:txBody>
                  <a:tcPr/>
                </a:tc>
                <a:tc>
                  <a:txBody>
                    <a:bodyPr/>
                    <a:lstStyle/>
                    <a:p>
                      <a:r>
                        <a:rPr lang="en-US" dirty="0" smtClean="0"/>
                        <a:t>5.195 s</a:t>
                      </a:r>
                      <a:endParaRPr lang="en-US" dirty="0"/>
                    </a:p>
                  </a:txBody>
                  <a:tcPr/>
                </a:tc>
                <a:tc>
                  <a:txBody>
                    <a:bodyPr/>
                    <a:lstStyle/>
                    <a:p>
                      <a:r>
                        <a:rPr lang="en-US" dirty="0" smtClean="0"/>
                        <a:t>5.558 m/s</a:t>
                      </a:r>
                      <a:endParaRPr lang="en-US" dirty="0"/>
                    </a:p>
                  </a:txBody>
                  <a:tcPr/>
                </a:tc>
              </a:tr>
              <a:tr h="370840">
                <a:tc>
                  <a:txBody>
                    <a:bodyPr/>
                    <a:lstStyle/>
                    <a:p>
                      <a:r>
                        <a:rPr lang="en-US" dirty="0" smtClean="0"/>
                        <a:t>T7</a:t>
                      </a:r>
                      <a:endParaRPr lang="en-US" dirty="0"/>
                    </a:p>
                  </a:txBody>
                  <a:tcPr/>
                </a:tc>
                <a:tc>
                  <a:txBody>
                    <a:bodyPr/>
                    <a:lstStyle/>
                    <a:p>
                      <a:r>
                        <a:rPr lang="en-US" dirty="0" smtClean="0"/>
                        <a:t>2</a:t>
                      </a:r>
                      <a:endParaRPr lang="en-US" dirty="0"/>
                    </a:p>
                  </a:txBody>
                  <a:tcPr/>
                </a:tc>
                <a:tc>
                  <a:txBody>
                    <a:bodyPr/>
                    <a:lstStyle/>
                    <a:p>
                      <a:r>
                        <a:rPr lang="en-US" dirty="0" smtClean="0"/>
                        <a:t>2500</a:t>
                      </a:r>
                      <a:endParaRPr lang="en-US" dirty="0"/>
                    </a:p>
                  </a:txBody>
                  <a:tcPr/>
                </a:tc>
                <a:tc>
                  <a:txBody>
                    <a:bodyPr/>
                    <a:lstStyle/>
                    <a:p>
                      <a:r>
                        <a:rPr lang="en-US" dirty="0" smtClean="0"/>
                        <a:t>5000</a:t>
                      </a:r>
                      <a:endParaRPr lang="en-US" dirty="0"/>
                    </a:p>
                  </a:txBody>
                  <a:tcPr/>
                </a:tc>
                <a:tc>
                  <a:txBody>
                    <a:bodyPr/>
                    <a:lstStyle/>
                    <a:p>
                      <a:r>
                        <a:rPr lang="en-US" dirty="0" smtClean="0"/>
                        <a:t>238.845 m/s</a:t>
                      </a:r>
                      <a:endParaRPr lang="en-US" dirty="0"/>
                    </a:p>
                  </a:txBody>
                  <a:tcPr/>
                </a:tc>
                <a:tc>
                  <a:txBody>
                    <a:bodyPr/>
                    <a:lstStyle/>
                    <a:p>
                      <a:r>
                        <a:rPr lang="en-US" dirty="0" smtClean="0"/>
                        <a:t>7.778</a:t>
                      </a:r>
                      <a:r>
                        <a:rPr lang="en-US" baseline="0" dirty="0" smtClean="0"/>
                        <a:t> s</a:t>
                      </a:r>
                      <a:endParaRPr lang="en-US" dirty="0"/>
                    </a:p>
                  </a:txBody>
                  <a:tcPr/>
                </a:tc>
                <a:tc>
                  <a:txBody>
                    <a:bodyPr/>
                    <a:lstStyle/>
                    <a:p>
                      <a:r>
                        <a:rPr lang="en-US" dirty="0" smtClean="0"/>
                        <a:t>6.145 m/s</a:t>
                      </a:r>
                      <a:endParaRPr lang="en-US" dirty="0"/>
                    </a:p>
                  </a:txBody>
                  <a:tcPr/>
                </a:tc>
              </a:tr>
              <a:tr h="370840">
                <a:tc>
                  <a:txBody>
                    <a:bodyPr/>
                    <a:lstStyle/>
                    <a:p>
                      <a:r>
                        <a:rPr lang="en-US" dirty="0" smtClean="0"/>
                        <a:t>T8</a:t>
                      </a:r>
                      <a:endParaRPr lang="en-US" dirty="0"/>
                    </a:p>
                  </a:txBody>
                  <a:tcPr/>
                </a:tc>
                <a:tc>
                  <a:txBody>
                    <a:bodyPr/>
                    <a:lstStyle/>
                    <a:p>
                      <a:r>
                        <a:rPr lang="en-US" dirty="0" smtClean="0"/>
                        <a:t>1</a:t>
                      </a:r>
                      <a:endParaRPr lang="en-US" dirty="0"/>
                    </a:p>
                  </a:txBody>
                  <a:tcPr/>
                </a:tc>
                <a:tc>
                  <a:txBody>
                    <a:bodyPr/>
                    <a:lstStyle/>
                    <a:p>
                      <a:r>
                        <a:rPr lang="en-US" dirty="0" smtClean="0"/>
                        <a:t>5500</a:t>
                      </a:r>
                      <a:endParaRPr lang="en-US" dirty="0"/>
                    </a:p>
                  </a:txBody>
                  <a:tcPr/>
                </a:tc>
                <a:tc>
                  <a:txBody>
                    <a:bodyPr/>
                    <a:lstStyle/>
                    <a:p>
                      <a:r>
                        <a:rPr lang="en-US" dirty="0" smtClean="0"/>
                        <a:t>5500</a:t>
                      </a:r>
                      <a:endParaRPr lang="en-US" dirty="0"/>
                    </a:p>
                  </a:txBody>
                  <a:tcPr/>
                </a:tc>
                <a:tc>
                  <a:txBody>
                    <a:bodyPr/>
                    <a:lstStyle/>
                    <a:p>
                      <a:r>
                        <a:rPr lang="en-US" dirty="0" smtClean="0"/>
                        <a:t>234.118</a:t>
                      </a:r>
                      <a:r>
                        <a:rPr lang="en-US" baseline="0" dirty="0" smtClean="0"/>
                        <a:t> m/s</a:t>
                      </a:r>
                      <a:endParaRPr lang="en-US" dirty="0"/>
                    </a:p>
                  </a:txBody>
                  <a:tcPr/>
                </a:tc>
                <a:tc>
                  <a:txBody>
                    <a:bodyPr/>
                    <a:lstStyle/>
                    <a:p>
                      <a:r>
                        <a:rPr lang="en-US" dirty="0" smtClean="0"/>
                        <a:t>11.251 s</a:t>
                      </a:r>
                      <a:endParaRPr lang="en-US" dirty="0"/>
                    </a:p>
                  </a:txBody>
                  <a:tcPr/>
                </a:tc>
                <a:tc>
                  <a:txBody>
                    <a:bodyPr/>
                    <a:lstStyle/>
                    <a:p>
                      <a:r>
                        <a:rPr lang="en-US" dirty="0" smtClean="0"/>
                        <a:t>6.341 m/s</a:t>
                      </a:r>
                      <a:endParaRPr lang="en-US" dirty="0"/>
                    </a:p>
                  </a:txBody>
                  <a:tcPr/>
                </a:tc>
              </a:tr>
              <a:tr h="370840">
                <a:tc>
                  <a:txBody>
                    <a:bodyPr/>
                    <a:lstStyle/>
                    <a:p>
                      <a:r>
                        <a:rPr lang="en-US" dirty="0" smtClean="0"/>
                        <a:t>T9</a:t>
                      </a:r>
                      <a:endParaRPr lang="en-US" dirty="0"/>
                    </a:p>
                  </a:txBody>
                  <a:tcPr/>
                </a:tc>
                <a:tc>
                  <a:txBody>
                    <a:bodyPr/>
                    <a:lstStyle/>
                    <a:p>
                      <a:r>
                        <a:rPr lang="en-US" dirty="0" smtClean="0"/>
                        <a:t>1</a:t>
                      </a:r>
                      <a:endParaRPr lang="en-US" dirty="0"/>
                    </a:p>
                  </a:txBody>
                  <a:tcPr/>
                </a:tc>
                <a:tc>
                  <a:txBody>
                    <a:bodyPr/>
                    <a:lstStyle/>
                    <a:p>
                      <a:r>
                        <a:rPr lang="en-US" dirty="0" smtClean="0"/>
                        <a:t>7500</a:t>
                      </a:r>
                      <a:endParaRPr lang="en-US" dirty="0"/>
                    </a:p>
                  </a:txBody>
                  <a:tcPr/>
                </a:tc>
                <a:tc>
                  <a:txBody>
                    <a:bodyPr/>
                    <a:lstStyle/>
                    <a:p>
                      <a:r>
                        <a:rPr lang="en-US" dirty="0" smtClean="0"/>
                        <a:t>7500</a:t>
                      </a:r>
                      <a:endParaRPr lang="en-US" dirty="0"/>
                    </a:p>
                  </a:txBody>
                  <a:tcPr/>
                </a:tc>
                <a:tc>
                  <a:txBody>
                    <a:bodyPr/>
                    <a:lstStyle/>
                    <a:p>
                      <a:r>
                        <a:rPr lang="en-US" dirty="0" smtClean="0"/>
                        <a:t>235.807 m/s</a:t>
                      </a:r>
                      <a:endParaRPr lang="en-US" dirty="0"/>
                    </a:p>
                  </a:txBody>
                  <a:tcPr/>
                </a:tc>
                <a:tc>
                  <a:txBody>
                    <a:bodyPr/>
                    <a:lstStyle/>
                    <a:p>
                      <a:r>
                        <a:rPr lang="en-US" dirty="0" smtClean="0"/>
                        <a:t>15.241 s</a:t>
                      </a:r>
                      <a:endParaRPr lang="en-US" dirty="0"/>
                    </a:p>
                  </a:txBody>
                  <a:tcPr/>
                </a:tc>
                <a:tc>
                  <a:txBody>
                    <a:bodyPr/>
                    <a:lstStyle/>
                    <a:p>
                      <a:r>
                        <a:rPr lang="en-US" dirty="0" smtClean="0"/>
                        <a:t>Too</a:t>
                      </a:r>
                      <a:r>
                        <a:rPr lang="en-US" baseline="0" dirty="0" smtClean="0"/>
                        <a:t> slow</a:t>
                      </a:r>
                      <a:endParaRPr lang="en-US" dirty="0"/>
                    </a:p>
                  </a:txBody>
                  <a:tcPr/>
                </a:tc>
              </a:tr>
              <a:tr h="370840">
                <a:tc>
                  <a:txBody>
                    <a:bodyPr/>
                    <a:lstStyle/>
                    <a:p>
                      <a:r>
                        <a:rPr lang="en-US" dirty="0" smtClean="0"/>
                        <a:t>T10</a:t>
                      </a:r>
                      <a:endParaRPr lang="en-US" b="1" dirty="0"/>
                    </a:p>
                  </a:txBody>
                  <a:tcPr/>
                </a:tc>
                <a:tc>
                  <a:txBody>
                    <a:bodyPr/>
                    <a:lstStyle/>
                    <a:p>
                      <a:r>
                        <a:rPr lang="en-US" dirty="0" smtClean="0"/>
                        <a:t>1</a:t>
                      </a:r>
                      <a:endParaRPr lang="en-US" b="1" dirty="0"/>
                    </a:p>
                  </a:txBody>
                  <a:tcPr/>
                </a:tc>
                <a:tc>
                  <a:txBody>
                    <a:bodyPr/>
                    <a:lstStyle/>
                    <a:p>
                      <a:r>
                        <a:rPr lang="en-US" dirty="0" smtClean="0"/>
                        <a:t>10000</a:t>
                      </a:r>
                      <a:endParaRPr lang="en-US" b="1" dirty="0"/>
                    </a:p>
                  </a:txBody>
                  <a:tcPr/>
                </a:tc>
                <a:tc>
                  <a:txBody>
                    <a:bodyPr/>
                    <a:lstStyle/>
                    <a:p>
                      <a:r>
                        <a:rPr lang="en-US" dirty="0" smtClean="0"/>
                        <a:t>10000</a:t>
                      </a:r>
                      <a:endParaRPr lang="en-US" b="1" dirty="0"/>
                    </a:p>
                  </a:txBody>
                  <a:tcPr/>
                </a:tc>
                <a:tc>
                  <a:txBody>
                    <a:bodyPr/>
                    <a:lstStyle/>
                    <a:p>
                      <a:r>
                        <a:rPr lang="en-US" dirty="0" smtClean="0"/>
                        <a:t>236.028 m/s</a:t>
                      </a:r>
                      <a:endParaRPr lang="en-US" b="1" dirty="0"/>
                    </a:p>
                  </a:txBody>
                  <a:tcPr/>
                </a:tc>
                <a:tc>
                  <a:txBody>
                    <a:bodyPr/>
                    <a:lstStyle/>
                    <a:p>
                      <a:r>
                        <a:rPr lang="en-US" dirty="0" smtClean="0"/>
                        <a:t>20.356 s</a:t>
                      </a:r>
                      <a:endParaRPr lang="en-US" b="1" dirty="0"/>
                    </a:p>
                  </a:txBody>
                  <a:tcPr/>
                </a:tc>
                <a:tc>
                  <a:txBody>
                    <a:bodyPr/>
                    <a:lstStyle/>
                    <a:p>
                      <a:r>
                        <a:rPr lang="en-US" dirty="0" smtClean="0"/>
                        <a:t>Too slow</a:t>
                      </a:r>
                      <a:endParaRPr lang="en-US" b="1" dirty="0"/>
                    </a:p>
                  </a:txBody>
                  <a:tcPr/>
                </a:tc>
              </a:tr>
              <a:tr h="370840">
                <a:tc>
                  <a:txBody>
                    <a:bodyPr/>
                    <a:lstStyle/>
                    <a:p>
                      <a:r>
                        <a:rPr lang="en-US" dirty="0" smtClean="0"/>
                        <a:t>T11</a:t>
                      </a:r>
                      <a:endParaRPr lang="en-US" b="0" dirty="0"/>
                    </a:p>
                  </a:txBody>
                  <a:tcPr/>
                </a:tc>
                <a:tc>
                  <a:txBody>
                    <a:bodyPr/>
                    <a:lstStyle/>
                    <a:p>
                      <a:r>
                        <a:rPr lang="en-US" dirty="0" smtClean="0"/>
                        <a:t>2</a:t>
                      </a:r>
                      <a:endParaRPr lang="en-US" b="0" dirty="0"/>
                    </a:p>
                  </a:txBody>
                  <a:tcPr/>
                </a:tc>
                <a:tc>
                  <a:txBody>
                    <a:bodyPr/>
                    <a:lstStyle/>
                    <a:p>
                      <a:r>
                        <a:rPr lang="en-US" dirty="0" smtClean="0"/>
                        <a:t>10000</a:t>
                      </a:r>
                      <a:endParaRPr lang="en-US" b="0" dirty="0"/>
                    </a:p>
                  </a:txBody>
                  <a:tcPr/>
                </a:tc>
                <a:tc>
                  <a:txBody>
                    <a:bodyPr/>
                    <a:lstStyle/>
                    <a:p>
                      <a:r>
                        <a:rPr lang="en-US" dirty="0" smtClean="0"/>
                        <a:t>20000</a:t>
                      </a:r>
                      <a:endParaRPr lang="en-US" b="0" dirty="0"/>
                    </a:p>
                  </a:txBody>
                  <a:tcPr/>
                </a:tc>
                <a:tc>
                  <a:txBody>
                    <a:bodyPr/>
                    <a:lstStyle/>
                    <a:p>
                      <a:r>
                        <a:rPr lang="en-US" dirty="0" smtClean="0"/>
                        <a:t>241.282 m/s</a:t>
                      </a:r>
                      <a:endParaRPr lang="en-US" b="0" dirty="0"/>
                    </a:p>
                  </a:txBody>
                  <a:tcPr/>
                </a:tc>
                <a:tc>
                  <a:txBody>
                    <a:bodyPr/>
                    <a:lstStyle/>
                    <a:p>
                      <a:r>
                        <a:rPr lang="en-US" dirty="0" smtClean="0"/>
                        <a:t>28.319 s</a:t>
                      </a:r>
                      <a:endParaRPr lang="en-US" b="0" dirty="0"/>
                    </a:p>
                  </a:txBody>
                  <a:tcPr/>
                </a:tc>
                <a:tc>
                  <a:txBody>
                    <a:bodyPr/>
                    <a:lstStyle/>
                    <a:p>
                      <a:r>
                        <a:rPr lang="en-US" dirty="0" smtClean="0"/>
                        <a:t>Too slow</a:t>
                      </a:r>
                      <a:endParaRPr lang="en-US" b="0" dirty="0"/>
                    </a:p>
                  </a:txBody>
                  <a:tcPr/>
                </a:tc>
              </a:tr>
              <a:tr h="370840">
                <a:tc>
                  <a:txBody>
                    <a:bodyPr/>
                    <a:lstStyle/>
                    <a:p>
                      <a:r>
                        <a:rPr lang="en-US" dirty="0" smtClean="0"/>
                        <a:t>T12</a:t>
                      </a:r>
                      <a:endParaRPr lang="en-US" dirty="0"/>
                    </a:p>
                  </a:txBody>
                  <a:tcPr/>
                </a:tc>
                <a:tc>
                  <a:txBody>
                    <a:bodyPr/>
                    <a:lstStyle/>
                    <a:p>
                      <a:r>
                        <a:rPr lang="en-US" dirty="0" smtClean="0"/>
                        <a:t>1</a:t>
                      </a:r>
                      <a:endParaRPr lang="en-US" dirty="0"/>
                    </a:p>
                  </a:txBody>
                  <a:tcPr/>
                </a:tc>
                <a:tc>
                  <a:txBody>
                    <a:bodyPr/>
                    <a:lstStyle/>
                    <a:p>
                      <a:r>
                        <a:rPr lang="en-US" dirty="0" smtClean="0"/>
                        <a:t>25000</a:t>
                      </a:r>
                      <a:endParaRPr lang="en-US" dirty="0"/>
                    </a:p>
                  </a:txBody>
                  <a:tcPr/>
                </a:tc>
                <a:tc>
                  <a:txBody>
                    <a:bodyPr/>
                    <a:lstStyle/>
                    <a:p>
                      <a:r>
                        <a:rPr lang="en-US" dirty="0" smtClean="0"/>
                        <a:t>25000</a:t>
                      </a:r>
                      <a:endParaRPr lang="en-US" dirty="0"/>
                    </a:p>
                  </a:txBody>
                  <a:tcPr/>
                </a:tc>
                <a:tc>
                  <a:txBody>
                    <a:bodyPr/>
                    <a:lstStyle/>
                    <a:p>
                      <a:r>
                        <a:rPr lang="en-US" dirty="0" smtClean="0"/>
                        <a:t>233.787 m/s</a:t>
                      </a:r>
                      <a:endParaRPr lang="en-US" dirty="0"/>
                    </a:p>
                  </a:txBody>
                  <a:tcPr/>
                </a:tc>
                <a:tc>
                  <a:txBody>
                    <a:bodyPr/>
                    <a:lstStyle/>
                    <a:p>
                      <a:r>
                        <a:rPr lang="en-US" dirty="0" smtClean="0"/>
                        <a:t>51.465 s</a:t>
                      </a:r>
                      <a:endParaRPr lang="en-US" dirty="0"/>
                    </a:p>
                  </a:txBody>
                  <a:tcPr/>
                </a:tc>
                <a:tc>
                  <a:txBody>
                    <a:bodyPr/>
                    <a:lstStyle/>
                    <a:p>
                      <a:r>
                        <a:rPr lang="en-US" dirty="0" smtClean="0"/>
                        <a:t>Too slow</a:t>
                      </a:r>
                      <a:endParaRPr lang="en-US" dirty="0"/>
                    </a:p>
                  </a:txBody>
                  <a:tcPr/>
                </a:tc>
              </a:tr>
              <a:tr h="370840">
                <a:tc>
                  <a:txBody>
                    <a:bodyPr/>
                    <a:lstStyle/>
                    <a:p>
                      <a:r>
                        <a:rPr lang="en-US" dirty="0" smtClean="0"/>
                        <a:t>T13</a:t>
                      </a:r>
                      <a:endParaRPr lang="en-US" dirty="0"/>
                    </a:p>
                  </a:txBody>
                  <a:tcPr/>
                </a:tc>
                <a:tc>
                  <a:txBody>
                    <a:bodyPr/>
                    <a:lstStyle/>
                    <a:p>
                      <a:r>
                        <a:rPr lang="en-US" dirty="0" smtClean="0"/>
                        <a:t>2</a:t>
                      </a:r>
                      <a:endParaRPr lang="en-US" dirty="0"/>
                    </a:p>
                  </a:txBody>
                  <a:tcPr/>
                </a:tc>
                <a:tc>
                  <a:txBody>
                    <a:bodyPr/>
                    <a:lstStyle/>
                    <a:p>
                      <a:r>
                        <a:rPr lang="en-US" dirty="0" smtClean="0"/>
                        <a:t>25000</a:t>
                      </a:r>
                      <a:endParaRPr lang="en-US" dirty="0"/>
                    </a:p>
                  </a:txBody>
                  <a:tcPr/>
                </a:tc>
                <a:tc>
                  <a:txBody>
                    <a:bodyPr/>
                    <a:lstStyle/>
                    <a:p>
                      <a:r>
                        <a:rPr lang="en-US" dirty="0" smtClean="0"/>
                        <a:t>50000</a:t>
                      </a:r>
                      <a:endParaRPr lang="en-US" dirty="0"/>
                    </a:p>
                  </a:txBody>
                  <a:tcPr/>
                </a:tc>
                <a:tc>
                  <a:txBody>
                    <a:bodyPr/>
                    <a:lstStyle/>
                    <a:p>
                      <a:r>
                        <a:rPr lang="en-US" dirty="0" smtClean="0"/>
                        <a:t>238.801 m/s</a:t>
                      </a:r>
                      <a:endParaRPr lang="en-US" dirty="0"/>
                    </a:p>
                  </a:txBody>
                  <a:tcPr/>
                </a:tc>
                <a:tc>
                  <a:txBody>
                    <a:bodyPr/>
                    <a:lstStyle/>
                    <a:p>
                      <a:r>
                        <a:rPr lang="en-US" dirty="0" smtClean="0"/>
                        <a:t>99.368 s</a:t>
                      </a:r>
                      <a:endParaRPr lang="en-US" dirty="0"/>
                    </a:p>
                  </a:txBody>
                  <a:tcPr/>
                </a:tc>
                <a:tc>
                  <a:txBody>
                    <a:bodyPr/>
                    <a:lstStyle/>
                    <a:p>
                      <a:r>
                        <a:rPr lang="en-US" dirty="0" smtClean="0"/>
                        <a:t>Too slow</a:t>
                      </a:r>
                      <a:endParaRPr lang="en-US" dirty="0"/>
                    </a:p>
                  </a:txBody>
                  <a:tcPr/>
                </a:tc>
              </a:tr>
            </a:tbl>
          </a:graphicData>
        </a:graphic>
      </p:graphicFrame>
    </p:spTree>
    <p:extLst>
      <p:ext uri="{BB962C8B-B14F-4D97-AF65-F5344CB8AC3E}">
        <p14:creationId xmlns:p14="http://schemas.microsoft.com/office/powerpoint/2010/main" val="21334440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Test – Phase II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93288536"/>
              </p:ext>
            </p:extLst>
          </p:nvPr>
        </p:nvGraphicFramePr>
        <p:xfrm>
          <a:off x="152400" y="1295400"/>
          <a:ext cx="8763001" cy="2026919"/>
        </p:xfrm>
        <a:graphic>
          <a:graphicData uri="http://schemas.openxmlformats.org/drawingml/2006/table">
            <a:tbl>
              <a:tblPr firstRow="1" bandRow="1">
                <a:tableStyleId>{1E171933-4619-4E11-9A3F-F7608DF75F80}</a:tableStyleId>
              </a:tblPr>
              <a:tblGrid>
                <a:gridCol w="685800"/>
                <a:gridCol w="762000"/>
                <a:gridCol w="914400"/>
                <a:gridCol w="1066800"/>
                <a:gridCol w="1676400"/>
                <a:gridCol w="1371600"/>
                <a:gridCol w="2286001"/>
              </a:tblGrid>
              <a:tr h="370840">
                <a:tc>
                  <a:txBody>
                    <a:bodyPr/>
                    <a:lstStyle/>
                    <a:p>
                      <a:r>
                        <a:rPr lang="en-US" dirty="0" smtClean="0"/>
                        <a:t>Test</a:t>
                      </a:r>
                      <a:r>
                        <a:rPr lang="en-US" baseline="0" dirty="0" smtClean="0"/>
                        <a:t> Id</a:t>
                      </a:r>
                      <a:endParaRPr lang="en-US" dirty="0"/>
                    </a:p>
                  </a:txBody>
                  <a:tcPr/>
                </a:tc>
                <a:tc>
                  <a:txBody>
                    <a:bodyPr/>
                    <a:lstStyle/>
                    <a:p>
                      <a:r>
                        <a:rPr lang="en-US" smtClean="0"/>
                        <a:t>Event Count</a:t>
                      </a:r>
                      <a:endParaRPr lang="en-US" dirty="0"/>
                    </a:p>
                  </a:txBody>
                  <a:tcPr/>
                </a:tc>
                <a:tc>
                  <a:txBody>
                    <a:bodyPr/>
                    <a:lstStyle/>
                    <a:p>
                      <a:r>
                        <a:rPr lang="en-US" smtClean="0"/>
                        <a:t>VEN</a:t>
                      </a:r>
                    </a:p>
                    <a:p>
                      <a:r>
                        <a:rPr lang="en-US" smtClean="0"/>
                        <a:t>Count</a:t>
                      </a:r>
                      <a:endParaRPr lang="en-US" dirty="0"/>
                    </a:p>
                  </a:txBody>
                  <a:tcPr/>
                </a:tc>
                <a:tc>
                  <a:txBody>
                    <a:bodyPr/>
                    <a:lstStyle/>
                    <a:p>
                      <a:r>
                        <a:rPr lang="en-US" dirty="0" smtClean="0"/>
                        <a:t>Message </a:t>
                      </a:r>
                    </a:p>
                    <a:p>
                      <a:r>
                        <a:rPr lang="en-US" dirty="0" smtClean="0"/>
                        <a:t>Count</a:t>
                      </a:r>
                      <a:endParaRPr lang="en-US" dirty="0"/>
                    </a:p>
                  </a:txBody>
                  <a:tcPr/>
                </a:tc>
                <a:tc>
                  <a:txBody>
                    <a:bodyPr/>
                    <a:lstStyle/>
                    <a:p>
                      <a:r>
                        <a:rPr lang="en-US" dirty="0" err="1" smtClean="0"/>
                        <a:t>Avg</a:t>
                      </a:r>
                      <a:r>
                        <a:rPr lang="en-US" baseline="0" dirty="0" smtClean="0"/>
                        <a:t> </a:t>
                      </a:r>
                    </a:p>
                    <a:p>
                      <a:r>
                        <a:rPr lang="en-US" baseline="0" dirty="0" smtClean="0"/>
                        <a:t>Throughput Out</a:t>
                      </a:r>
                      <a:endParaRPr lang="en-US" dirty="0"/>
                    </a:p>
                  </a:txBody>
                  <a:tcPr/>
                </a:tc>
                <a:tc>
                  <a:txBody>
                    <a:bodyPr/>
                    <a:lstStyle/>
                    <a:p>
                      <a:r>
                        <a:rPr lang="en-US" dirty="0" err="1" smtClean="0"/>
                        <a:t>Avg</a:t>
                      </a:r>
                      <a:r>
                        <a:rPr lang="en-US" dirty="0" smtClean="0"/>
                        <a:t> </a:t>
                      </a:r>
                    </a:p>
                    <a:p>
                      <a:r>
                        <a:rPr lang="en-US" dirty="0" smtClean="0"/>
                        <a:t>Latency Out</a:t>
                      </a:r>
                      <a:endParaRPr lang="en-US" dirty="0"/>
                    </a:p>
                  </a:txBody>
                  <a:tcPr/>
                </a:tc>
                <a:tc>
                  <a:txBody>
                    <a:bodyPr/>
                    <a:lstStyle/>
                    <a:p>
                      <a:r>
                        <a:rPr lang="en-US" dirty="0" err="1" smtClean="0"/>
                        <a:t>Avg</a:t>
                      </a:r>
                      <a:endParaRPr lang="en-US" dirty="0" smtClean="0"/>
                    </a:p>
                    <a:p>
                      <a:r>
                        <a:rPr lang="en-US" dirty="0" smtClean="0"/>
                        <a:t>Throughput </a:t>
                      </a:r>
                      <a:r>
                        <a:rPr lang="en-US" baseline="0" dirty="0" smtClean="0"/>
                        <a:t> In</a:t>
                      </a:r>
                      <a:endParaRPr lang="en-US" dirty="0" smtClean="0"/>
                    </a:p>
                  </a:txBody>
                  <a:tcPr/>
                </a:tc>
              </a:tr>
              <a:tr h="370840">
                <a:tc>
                  <a:txBody>
                    <a:bodyPr/>
                    <a:lstStyle/>
                    <a:p>
                      <a:r>
                        <a:rPr lang="en-US" dirty="0" smtClean="0"/>
                        <a:t>N</a:t>
                      </a:r>
                      <a:endParaRPr lang="en-US" dirty="0"/>
                    </a:p>
                  </a:txBody>
                  <a:tcPr/>
                </a:tc>
                <a:tc>
                  <a:txBody>
                    <a:bodyPr/>
                    <a:lstStyle/>
                    <a:p>
                      <a:r>
                        <a:rPr lang="en-US" dirty="0" smtClean="0"/>
                        <a:t>1</a:t>
                      </a:r>
                      <a:endParaRPr lang="en-US" dirty="0"/>
                    </a:p>
                  </a:txBody>
                  <a:tcPr/>
                </a:tc>
                <a:tc>
                  <a:txBody>
                    <a:bodyPr/>
                    <a:lstStyle/>
                    <a:p>
                      <a:r>
                        <a:rPr lang="en-US" dirty="0" smtClean="0"/>
                        <a:t>75000</a:t>
                      </a:r>
                      <a:endParaRPr lang="en-US" dirty="0"/>
                    </a:p>
                  </a:txBody>
                  <a:tcPr/>
                </a:tc>
                <a:tc>
                  <a:txBody>
                    <a:bodyPr/>
                    <a:lstStyle/>
                    <a:p>
                      <a:r>
                        <a:rPr lang="en-US" dirty="0" smtClean="0"/>
                        <a:t>75000</a:t>
                      </a:r>
                    </a:p>
                  </a:txBody>
                  <a:tcPr/>
                </a:tc>
                <a:tc>
                  <a:txBody>
                    <a:bodyPr/>
                    <a:lstStyle/>
                    <a:p>
                      <a:r>
                        <a:rPr lang="en-US" dirty="0" smtClean="0"/>
                        <a:t>235.021</a:t>
                      </a:r>
                      <a:endParaRPr lang="en-US" dirty="0"/>
                    </a:p>
                  </a:txBody>
                  <a:tcPr/>
                </a:tc>
                <a:tc>
                  <a:txBody>
                    <a:bodyPr/>
                    <a:lstStyle/>
                    <a:p>
                      <a:r>
                        <a:rPr lang="en-US" dirty="0" smtClean="0"/>
                        <a:t>153.443</a:t>
                      </a:r>
                      <a:endParaRPr lang="en-US" dirty="0"/>
                    </a:p>
                  </a:txBody>
                  <a:tcPr/>
                </a:tc>
                <a:tc>
                  <a:txBody>
                    <a:bodyPr/>
                    <a:lstStyle/>
                    <a:p>
                      <a:r>
                        <a:rPr lang="en-US" dirty="0" smtClean="0"/>
                        <a:t>Too slow</a:t>
                      </a:r>
                      <a:endParaRPr lang="en-US" dirty="0"/>
                    </a:p>
                  </a:txBody>
                  <a:tcPr/>
                </a:tc>
              </a:tr>
              <a:tr h="370840">
                <a:tc>
                  <a:txBody>
                    <a:bodyPr/>
                    <a:lstStyle/>
                    <a:p>
                      <a:r>
                        <a:rPr lang="en-US" dirty="0" smtClean="0"/>
                        <a:t>O</a:t>
                      </a:r>
                      <a:endParaRPr lang="en-US" dirty="0"/>
                    </a:p>
                  </a:txBody>
                  <a:tcPr/>
                </a:tc>
                <a:tc>
                  <a:txBody>
                    <a:bodyPr/>
                    <a:lstStyle/>
                    <a:p>
                      <a:r>
                        <a:rPr lang="en-US" dirty="0" smtClean="0"/>
                        <a:t>1</a:t>
                      </a:r>
                      <a:endParaRPr lang="en-US" dirty="0"/>
                    </a:p>
                  </a:txBody>
                  <a:tcPr/>
                </a:tc>
                <a:tc>
                  <a:txBody>
                    <a:bodyPr/>
                    <a:lstStyle/>
                    <a:p>
                      <a:r>
                        <a:rPr lang="en-US" dirty="0" smtClean="0"/>
                        <a:t>100000</a:t>
                      </a:r>
                      <a:endParaRPr lang="en-US" dirty="0"/>
                    </a:p>
                  </a:txBody>
                  <a:tcPr/>
                </a:tc>
                <a:tc>
                  <a:txBody>
                    <a:bodyPr/>
                    <a:lstStyle/>
                    <a:p>
                      <a:r>
                        <a:rPr lang="en-US" dirty="0" smtClean="0"/>
                        <a:t>100000</a:t>
                      </a:r>
                    </a:p>
                  </a:txBody>
                  <a:tcPr/>
                </a:tc>
                <a:tc>
                  <a:txBody>
                    <a:bodyPr/>
                    <a:lstStyle/>
                    <a:p>
                      <a:r>
                        <a:rPr lang="en-US" dirty="0" smtClean="0"/>
                        <a:t>Skipped</a:t>
                      </a:r>
                      <a:endParaRPr lang="en-US" dirty="0"/>
                    </a:p>
                  </a:txBody>
                  <a:tcPr/>
                </a:tc>
                <a:tc>
                  <a:txBody>
                    <a:bodyPr/>
                    <a:lstStyle/>
                    <a:p>
                      <a:r>
                        <a:rPr lang="en-US" dirty="0" smtClean="0"/>
                        <a:t>Skipped</a:t>
                      </a:r>
                      <a:endParaRPr lang="en-US" dirty="0"/>
                    </a:p>
                  </a:txBody>
                  <a:tcPr/>
                </a:tc>
                <a:tc>
                  <a:txBody>
                    <a:bodyPr/>
                    <a:lstStyle/>
                    <a:p>
                      <a:r>
                        <a:rPr lang="en-US" dirty="0" smtClean="0"/>
                        <a:t>Skipped</a:t>
                      </a:r>
                      <a:endParaRPr lang="en-US" dirty="0"/>
                    </a:p>
                  </a:txBody>
                  <a:tcPr/>
                </a:tc>
              </a:tr>
              <a:tr h="370840">
                <a:tc>
                  <a:txBody>
                    <a:bodyPr/>
                    <a:lstStyle/>
                    <a:p>
                      <a:r>
                        <a:rPr lang="en-US" dirty="0" smtClean="0"/>
                        <a:t>P</a:t>
                      </a:r>
                      <a:endParaRPr lang="en-US" dirty="0"/>
                    </a:p>
                  </a:txBody>
                  <a:tcPr/>
                </a:tc>
                <a:tc>
                  <a:txBody>
                    <a:bodyPr/>
                    <a:lstStyle/>
                    <a:p>
                      <a:r>
                        <a:rPr lang="en-US" dirty="0" smtClean="0"/>
                        <a:t>2</a:t>
                      </a:r>
                      <a:endParaRPr lang="en-US" dirty="0"/>
                    </a:p>
                  </a:txBody>
                  <a:tcPr/>
                </a:tc>
                <a:tc>
                  <a:txBody>
                    <a:bodyPr/>
                    <a:lstStyle/>
                    <a:p>
                      <a:r>
                        <a:rPr lang="en-US" dirty="0" smtClean="0"/>
                        <a:t>100000</a:t>
                      </a:r>
                      <a:endParaRPr lang="en-US" dirty="0"/>
                    </a:p>
                  </a:txBody>
                  <a:tcPr/>
                </a:tc>
                <a:tc>
                  <a:txBody>
                    <a:bodyPr/>
                    <a:lstStyle/>
                    <a:p>
                      <a:r>
                        <a:rPr lang="en-US" dirty="0" smtClean="0"/>
                        <a:t>200000</a:t>
                      </a:r>
                    </a:p>
                  </a:txBody>
                  <a:tcPr/>
                </a:tc>
                <a:tc>
                  <a:txBody>
                    <a:bodyPr/>
                    <a:lstStyle/>
                    <a:p>
                      <a:r>
                        <a:rPr lang="en-US" dirty="0" smtClean="0"/>
                        <a:t>233.840</a:t>
                      </a:r>
                      <a:endParaRPr lang="en-US" dirty="0"/>
                    </a:p>
                  </a:txBody>
                  <a:tcPr/>
                </a:tc>
                <a:tc>
                  <a:txBody>
                    <a:bodyPr/>
                    <a:lstStyle/>
                    <a:p>
                      <a:r>
                        <a:rPr lang="en-US" dirty="0" smtClean="0"/>
                        <a:t>409.791</a:t>
                      </a:r>
                      <a:endParaRPr lang="en-US" dirty="0"/>
                    </a:p>
                  </a:txBody>
                  <a:tcPr/>
                </a:tc>
                <a:tc>
                  <a:txBody>
                    <a:bodyPr/>
                    <a:lstStyle/>
                    <a:p>
                      <a:r>
                        <a:rPr lang="en-US" dirty="0" smtClean="0"/>
                        <a:t>Too slow</a:t>
                      </a:r>
                      <a:endParaRPr lang="en-US" dirty="0"/>
                    </a:p>
                  </a:txBody>
                  <a:tcPr/>
                </a:tc>
              </a:tr>
            </a:tbl>
          </a:graphicData>
        </a:graphic>
      </p:graphicFrame>
    </p:spTree>
    <p:extLst>
      <p:ext uri="{BB962C8B-B14F-4D97-AF65-F5344CB8AC3E}">
        <p14:creationId xmlns:p14="http://schemas.microsoft.com/office/powerpoint/2010/main" val="33688968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Snapshot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64</a:t>
            </a:fld>
            <a:endParaRPr lang="en-US"/>
          </a:p>
        </p:txBody>
      </p:sp>
      <p:pic>
        <p:nvPicPr>
          <p:cNvPr id="5" name="Picture 4" descr="chart_1 (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7010400" cy="4334764"/>
          </a:xfrm>
          <a:prstGeom prst="rect">
            <a:avLst/>
          </a:prstGeom>
        </p:spPr>
      </p:pic>
    </p:spTree>
    <p:extLst>
      <p:ext uri="{BB962C8B-B14F-4D97-AF65-F5344CB8AC3E}">
        <p14:creationId xmlns:p14="http://schemas.microsoft.com/office/powerpoint/2010/main" val="2806879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Dispatchers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65</a:t>
            </a:fld>
            <a:endParaRPr lang="en-US"/>
          </a:p>
        </p:txBody>
      </p:sp>
      <p:pic>
        <p:nvPicPr>
          <p:cNvPr id="5" name="Picture 4" descr="Screen Shot 2012-08-10 at 8.49.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95400"/>
            <a:ext cx="7162800" cy="4831929"/>
          </a:xfrm>
          <a:prstGeom prst="rect">
            <a:avLst/>
          </a:prstGeom>
        </p:spPr>
      </p:pic>
    </p:spTree>
    <p:extLst>
      <p:ext uri="{BB962C8B-B14F-4D97-AF65-F5344CB8AC3E}">
        <p14:creationId xmlns:p14="http://schemas.microsoft.com/office/powerpoint/2010/main" val="2632245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Detailed Design Reviews</a:t>
            </a:r>
            <a:endParaRPr lang="en-US" dirty="0"/>
          </a:p>
        </p:txBody>
      </p:sp>
      <p:sp>
        <p:nvSpPr>
          <p:cNvPr id="3" name="Content Placeholder 2"/>
          <p:cNvSpPr>
            <a:spLocks noGrp="1"/>
          </p:cNvSpPr>
          <p:nvPr>
            <p:ph idx="1"/>
          </p:nvPr>
        </p:nvSpPr>
        <p:spPr/>
        <p:txBody>
          <a:bodyPr/>
          <a:lstStyle/>
          <a:p>
            <a:r>
              <a:rPr lang="en-US" dirty="0" smtClean="0"/>
              <a:t>Check conformance to architectural design</a:t>
            </a:r>
          </a:p>
          <a:p>
            <a:r>
              <a:rPr lang="en-US" dirty="0" smtClean="0"/>
              <a:t>Check appropriate use of technologies and idioms</a:t>
            </a:r>
          </a:p>
          <a:p>
            <a:r>
              <a:rPr lang="en-US" dirty="0" smtClean="0"/>
              <a:t>Identify “architectural gaps”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66</a:t>
            </a:fld>
            <a:endParaRPr lang="en-US"/>
          </a:p>
        </p:txBody>
      </p:sp>
    </p:spTree>
    <p:extLst>
      <p:ext uri="{BB962C8B-B14F-4D97-AF65-F5344CB8AC3E}">
        <p14:creationId xmlns:p14="http://schemas.microsoft.com/office/powerpoint/2010/main" val="321777604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Unit Testing</a:t>
            </a:r>
            <a:endParaRPr lang="en-US" dirty="0"/>
          </a:p>
        </p:txBody>
      </p:sp>
      <p:sp>
        <p:nvSpPr>
          <p:cNvPr id="3" name="Content Placeholder 2"/>
          <p:cNvSpPr>
            <a:spLocks noGrp="1"/>
          </p:cNvSpPr>
          <p:nvPr>
            <p:ph idx="1"/>
          </p:nvPr>
        </p:nvSpPr>
        <p:spPr/>
        <p:txBody>
          <a:bodyPr/>
          <a:lstStyle/>
          <a:p>
            <a:r>
              <a:rPr lang="en-US" dirty="0" smtClean="0"/>
              <a:t>Limited to functionality required for primary assurance activities</a:t>
            </a:r>
          </a:p>
          <a:p>
            <a:r>
              <a:rPr lang="en-US" dirty="0" smtClean="0"/>
              <a:t>Ensure components do not become brittle as prototype evolves</a:t>
            </a:r>
          </a:p>
          <a:p>
            <a:pPr marL="0" indent="0">
              <a:buNone/>
            </a:pP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67</a:t>
            </a:fld>
            <a:endParaRPr lang="en-US"/>
          </a:p>
        </p:txBody>
      </p:sp>
    </p:spTree>
    <p:extLst>
      <p:ext uri="{BB962C8B-B14F-4D97-AF65-F5344CB8AC3E}">
        <p14:creationId xmlns:p14="http://schemas.microsoft.com/office/powerpoint/2010/main" val="4591934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Cases Distribution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68</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3633758468"/>
              </p:ext>
            </p:extLst>
          </p:nvPr>
        </p:nvGraphicFramePr>
        <p:xfrm>
          <a:off x="762000" y="1371600"/>
          <a:ext cx="7696200" cy="457199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4"/>
          <p:cNvSpPr txBox="1"/>
          <p:nvPr/>
        </p:nvSpPr>
        <p:spPr>
          <a:xfrm>
            <a:off x="2458278" y="5638800"/>
            <a:ext cx="2590800" cy="3810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Total Test Cases: 151</a:t>
            </a:r>
            <a:endParaRPr lang="en-US" dirty="0"/>
          </a:p>
        </p:txBody>
      </p:sp>
    </p:spTree>
    <p:extLst>
      <p:ext uri="{BB962C8B-B14F-4D97-AF65-F5344CB8AC3E}">
        <p14:creationId xmlns:p14="http://schemas.microsoft.com/office/powerpoint/2010/main" val="47472736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Smoke Testing</a:t>
            </a:r>
            <a:endParaRPr lang="en-US" dirty="0"/>
          </a:p>
        </p:txBody>
      </p:sp>
      <p:sp>
        <p:nvSpPr>
          <p:cNvPr id="3" name="Content Placeholder 2"/>
          <p:cNvSpPr>
            <a:spLocks noGrp="1"/>
          </p:cNvSpPr>
          <p:nvPr>
            <p:ph idx="1"/>
          </p:nvPr>
        </p:nvSpPr>
        <p:spPr/>
        <p:txBody>
          <a:bodyPr/>
          <a:lstStyle/>
          <a:p>
            <a:r>
              <a:rPr lang="en-US" dirty="0" smtClean="0"/>
              <a:t>Rehearse test cases locally prior to execution on AWS</a:t>
            </a:r>
          </a:p>
          <a:p>
            <a:r>
              <a:rPr lang="en-US" dirty="0" smtClean="0"/>
              <a:t>Identify “show-stoppers” (e.g., concurrency or configuration issues)</a:t>
            </a:r>
          </a:p>
          <a:p>
            <a:r>
              <a:rPr lang="en-US" dirty="0" smtClean="0"/>
              <a:t>Ensure adequacy and correctness of test data and analysis tools</a:t>
            </a:r>
          </a:p>
          <a:p>
            <a:r>
              <a:rPr lang="en-US" dirty="0" smtClean="0"/>
              <a:t>Ensure test team understands how to execute test plan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69</a:t>
            </a:fld>
            <a:endParaRPr lang="en-US"/>
          </a:p>
        </p:txBody>
      </p:sp>
    </p:spTree>
    <p:extLst>
      <p:ext uri="{BB962C8B-B14F-4D97-AF65-F5344CB8AC3E}">
        <p14:creationId xmlns:p14="http://schemas.microsoft.com/office/powerpoint/2010/main" val="41853947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1703080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architecture and prototype in sync</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70</a:t>
            </a:fld>
            <a:endParaRPr lang="en-US"/>
          </a:p>
        </p:txBody>
      </p:sp>
      <p:sp>
        <p:nvSpPr>
          <p:cNvPr id="5" name="Content Placeholder 2"/>
          <p:cNvSpPr>
            <a:spLocks noGrp="1"/>
          </p:cNvSpPr>
          <p:nvPr>
            <p:ph idx="1"/>
          </p:nvPr>
        </p:nvSpPr>
        <p:spPr>
          <a:xfrm>
            <a:off x="533400" y="1447800"/>
            <a:ext cx="8077200" cy="4114800"/>
          </a:xfrm>
        </p:spPr>
        <p:txBody>
          <a:bodyPr/>
          <a:lstStyle/>
          <a:p>
            <a:r>
              <a:rPr lang="en-US" dirty="0" smtClean="0"/>
              <a:t>Downstream </a:t>
            </a:r>
          </a:p>
          <a:p>
            <a:pPr marL="400050" lvl="1" indent="0">
              <a:buNone/>
            </a:pPr>
            <a:r>
              <a:rPr lang="en-US" dirty="0" smtClean="0"/>
              <a:t>- Detail design reviews to ensure the detail designs are in sync with    architecture design</a:t>
            </a:r>
          </a:p>
          <a:p>
            <a:pPr marL="400050" lvl="1" indent="0">
              <a:buNone/>
            </a:pPr>
            <a:r>
              <a:rPr lang="en-US" dirty="0" smtClean="0"/>
              <a:t>- Code review to verify code doesn’t violate architecture invariants</a:t>
            </a:r>
          </a:p>
          <a:p>
            <a:pPr marL="342900" lvl="1" indent="-342900">
              <a:buChar char="•"/>
            </a:pPr>
            <a:r>
              <a:rPr lang="en-US" dirty="0">
                <a:cs typeface="+mn-cs"/>
              </a:rPr>
              <a:t>Upstream</a:t>
            </a:r>
          </a:p>
          <a:p>
            <a:pPr lvl="1" indent="-342900">
              <a:buFontTx/>
              <a:buChar char="-"/>
            </a:pPr>
            <a:r>
              <a:rPr lang="en-US" dirty="0" smtClean="0"/>
              <a:t>Implement architectural spikes to verify quality attributes </a:t>
            </a:r>
          </a:p>
          <a:p>
            <a:pPr lvl="1" indent="-342900">
              <a:buFontTx/>
              <a:buChar char="-"/>
            </a:pPr>
            <a:r>
              <a:rPr lang="en-US" dirty="0" smtClean="0"/>
              <a:t>If the implementation doesn’t match with the expected output of quality attributes, refine the detail design and implementation.</a:t>
            </a:r>
          </a:p>
          <a:p>
            <a:pPr lvl="1" indent="-342900">
              <a:buFontTx/>
              <a:buChar char="-"/>
            </a:pPr>
            <a:r>
              <a:rPr lang="en-US" dirty="0" smtClean="0"/>
              <a:t>If the implementation satisfies quality attributes, but deviates from the original design decisions, modify ADD to reflect the changes. </a:t>
            </a:r>
          </a:p>
          <a:p>
            <a:endParaRPr lang="en-US" dirty="0"/>
          </a:p>
        </p:txBody>
      </p:sp>
    </p:spTree>
    <p:extLst>
      <p:ext uri="{BB962C8B-B14F-4D97-AF65-F5344CB8AC3E}">
        <p14:creationId xmlns:p14="http://schemas.microsoft.com/office/powerpoint/2010/main" val="6608406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on the proposed architecture</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71</a:t>
            </a:fld>
            <a:endParaRPr lang="en-US"/>
          </a:p>
        </p:txBody>
      </p:sp>
      <p:sp>
        <p:nvSpPr>
          <p:cNvPr id="5" name="Content Placeholder 2"/>
          <p:cNvSpPr>
            <a:spLocks noGrp="1"/>
          </p:cNvSpPr>
          <p:nvPr>
            <p:ph idx="1"/>
          </p:nvPr>
        </p:nvSpPr>
        <p:spPr>
          <a:xfrm>
            <a:off x="533400" y="1447800"/>
            <a:ext cx="8077200" cy="4114800"/>
          </a:xfrm>
        </p:spPr>
        <p:txBody>
          <a:bodyPr/>
          <a:lstStyle/>
          <a:p>
            <a:r>
              <a:rPr lang="en-US" dirty="0" smtClean="0"/>
              <a:t>Modified message dispatching algorithm  to enhance the performance </a:t>
            </a:r>
          </a:p>
          <a:p>
            <a:r>
              <a:rPr lang="en-US" dirty="0" smtClean="0"/>
              <a:t>Modified the gateway API design for better usability and maintainability</a:t>
            </a:r>
          </a:p>
          <a:p>
            <a:r>
              <a:rPr lang="en-US" dirty="0" smtClean="0"/>
              <a:t>Simplified the service </a:t>
            </a:r>
            <a:r>
              <a:rPr lang="en-US" dirty="0"/>
              <a:t>handler </a:t>
            </a:r>
            <a:r>
              <a:rPr lang="en-US" dirty="0" smtClean="0"/>
              <a:t>design</a:t>
            </a:r>
          </a:p>
          <a:p>
            <a:r>
              <a:rPr lang="en-US" dirty="0" smtClean="0"/>
              <a:t>Removed message receiver component</a:t>
            </a:r>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149544674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view and initial diagrams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38725"/>
            <a:ext cx="7162800" cy="5250874"/>
          </a:xfrm>
          <a:prstGeom prst="rect">
            <a:avLst/>
          </a:prstGeom>
        </p:spPr>
      </p:pic>
    </p:spTree>
    <p:extLst>
      <p:ext uri="{BB962C8B-B14F-4D97-AF65-F5344CB8AC3E}">
        <p14:creationId xmlns:p14="http://schemas.microsoft.com/office/powerpoint/2010/main" val="190508827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3794827889"/>
              </p:ext>
            </p:extLst>
          </p:nvPr>
        </p:nvGraphicFramePr>
        <p:xfrm>
          <a:off x="480523" y="1219200"/>
          <a:ext cx="8602577" cy="4671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Architecture Design Process</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73</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15" name="Content Placeholder 3"/>
          <p:cNvSpPr txBox="1">
            <a:spLocks/>
          </p:cNvSpPr>
          <p:nvPr/>
        </p:nvSpPr>
        <p:spPr bwMode="auto">
          <a:xfrm>
            <a:off x="4800600" y="1600200"/>
            <a:ext cx="42672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400" dirty="0" smtClean="0"/>
              <a:t>Short design iterations</a:t>
            </a:r>
          </a:p>
          <a:p>
            <a:r>
              <a:rPr lang="en-US" sz="2400" dirty="0" smtClean="0"/>
              <a:t>Breadth first vs. depth first</a:t>
            </a:r>
          </a:p>
          <a:p>
            <a:r>
              <a:rPr lang="en-US" sz="2400" dirty="0" smtClean="0"/>
              <a:t>Low-fidelity to higher fidelity</a:t>
            </a:r>
          </a:p>
          <a:p>
            <a:endParaRPr lang="en-US" sz="2000" dirty="0" smtClean="0"/>
          </a:p>
          <a:p>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p:txBody>
      </p:sp>
    </p:spTree>
    <p:extLst>
      <p:ext uri="{BB962C8B-B14F-4D97-AF65-F5344CB8AC3E}">
        <p14:creationId xmlns:p14="http://schemas.microsoft.com/office/powerpoint/2010/main" val="301068176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High-Level Context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74</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6553200" cy="4944115"/>
          </a:xfrm>
          <a:prstGeom prst="rect">
            <a:avLst/>
          </a:prstGeom>
        </p:spPr>
      </p:pic>
    </p:spTree>
    <p:extLst>
      <p:ext uri="{BB962C8B-B14F-4D97-AF65-F5344CB8AC3E}">
        <p14:creationId xmlns:p14="http://schemas.microsoft.com/office/powerpoint/2010/main" val="9903029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75</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Tree>
    <p:extLst>
      <p:ext uri="{BB962C8B-B14F-4D97-AF65-F5344CB8AC3E}">
        <p14:creationId xmlns:p14="http://schemas.microsoft.com/office/powerpoint/2010/main" val="55174517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76</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6" name="Rectangle 5"/>
          <p:cNvSpPr/>
          <p:nvPr/>
        </p:nvSpPr>
        <p:spPr bwMode="auto">
          <a:xfrm>
            <a:off x="533400" y="1219200"/>
            <a:ext cx="2971800" cy="16764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3128326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77</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8" name="Rectangle 7"/>
          <p:cNvSpPr/>
          <p:nvPr/>
        </p:nvSpPr>
        <p:spPr bwMode="auto">
          <a:xfrm>
            <a:off x="533400" y="3352800"/>
            <a:ext cx="2971800" cy="838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1611986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8" name="Rectangle 7"/>
          <p:cNvSpPr/>
          <p:nvPr/>
        </p:nvSpPr>
        <p:spPr bwMode="auto">
          <a:xfrm>
            <a:off x="533400" y="4724400"/>
            <a:ext cx="2971800" cy="1600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10304849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Tree>
    <p:extLst>
      <p:ext uri="{BB962C8B-B14F-4D97-AF65-F5344CB8AC3E}">
        <p14:creationId xmlns:p14="http://schemas.microsoft.com/office/powerpoint/2010/main" val="1134542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a:t>
            </a:r>
          </a:p>
          <a:p>
            <a:r>
              <a:rPr lang="en-US" sz="2400" dirty="0" err="1" smtClean="0"/>
              <a:t>EnerNOC</a:t>
            </a:r>
            <a:r>
              <a:rPr lang="en-US" sz="2400" dirty="0" smtClean="0"/>
              <a:t> </a:t>
            </a:r>
            <a:r>
              <a:rPr lang="en-US" sz="2400" dirty="0"/>
              <a:t>i</a:t>
            </a:r>
            <a:r>
              <a:rPr lang="en-US" sz="2400" dirty="0" smtClean="0"/>
              <a:t>s an aggregator between utility companies and end-users. </a:t>
            </a:r>
          </a:p>
          <a:p>
            <a:r>
              <a:rPr lang="en-US" sz="2400" dirty="0" smtClean="0"/>
              <a:t>Open Automated Demand Response (OpenADR) is a draft standard describing an information and communication model for managing end-users.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113629829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
        <p:nvSpPr>
          <p:cNvPr id="8" name="Rectangle 7"/>
          <p:cNvSpPr/>
          <p:nvPr/>
        </p:nvSpPr>
        <p:spPr bwMode="auto">
          <a:xfrm>
            <a:off x="533400" y="3886200"/>
            <a:ext cx="3581400" cy="1981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96228728"/>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81</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
        <p:nvSpPr>
          <p:cNvPr id="8" name="Rectangle 7"/>
          <p:cNvSpPr/>
          <p:nvPr/>
        </p:nvSpPr>
        <p:spPr bwMode="auto">
          <a:xfrm>
            <a:off x="533400" y="1295400"/>
            <a:ext cx="3581400" cy="21336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1842743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Persistence Tier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82</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51465"/>
            <a:ext cx="6825082" cy="4996935"/>
          </a:xfrm>
          <a:prstGeom prst="rect">
            <a:avLst/>
          </a:prstGeom>
        </p:spPr>
      </p:pic>
    </p:spTree>
    <p:extLst>
      <p:ext uri="{BB962C8B-B14F-4D97-AF65-F5344CB8AC3E}">
        <p14:creationId xmlns:p14="http://schemas.microsoft.com/office/powerpoint/2010/main" val="322417359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Perspective,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83</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599"/>
            <a:ext cx="6476999" cy="4927771"/>
          </a:xfrm>
          <a:prstGeom prst="rect">
            <a:avLst/>
          </a:prstGeom>
        </p:spPr>
      </p:pic>
    </p:spTree>
    <p:extLst>
      <p:ext uri="{BB962C8B-B14F-4D97-AF65-F5344CB8AC3E}">
        <p14:creationId xmlns:p14="http://schemas.microsoft.com/office/powerpoint/2010/main" val="366778675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84</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Tree>
    <p:extLst>
      <p:ext uri="{BB962C8B-B14F-4D97-AF65-F5344CB8AC3E}">
        <p14:creationId xmlns:p14="http://schemas.microsoft.com/office/powerpoint/2010/main" val="266954144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85</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
        <p:nvSpPr>
          <p:cNvPr id="6" name="Rectangle 5"/>
          <p:cNvSpPr/>
          <p:nvPr/>
        </p:nvSpPr>
        <p:spPr bwMode="auto">
          <a:xfrm>
            <a:off x="2209800" y="1371600"/>
            <a:ext cx="4419600" cy="12954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4385171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86</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
        <p:nvSpPr>
          <p:cNvPr id="6" name="Rectangle 5"/>
          <p:cNvSpPr/>
          <p:nvPr/>
        </p:nvSpPr>
        <p:spPr bwMode="auto">
          <a:xfrm>
            <a:off x="2209800" y="2667000"/>
            <a:ext cx="4495800" cy="3505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08296197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Scenario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230991849"/>
              </p:ext>
            </p:extLst>
          </p:nvPr>
        </p:nvGraphicFramePr>
        <p:xfrm>
          <a:off x="533400" y="1447800"/>
          <a:ext cx="8077200" cy="4490719"/>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QA01</a:t>
                      </a:r>
                      <a:endParaRPr lang="en-US" dirty="0"/>
                    </a:p>
                  </a:txBody>
                  <a:tcPr/>
                </a:tc>
                <a:tc>
                  <a:txBody>
                    <a:bodyPr/>
                    <a:lstStyle/>
                    <a:p>
                      <a:r>
                        <a:rPr lang="en-US" dirty="0" smtClean="0"/>
                        <a:t>Scalability</a:t>
                      </a:r>
                      <a:endParaRPr lang="en-US" dirty="0"/>
                    </a:p>
                  </a:txBody>
                  <a:tcPr/>
                </a:tc>
              </a:tr>
              <a:tr h="370840">
                <a:tc>
                  <a:txBody>
                    <a:bodyPr/>
                    <a:lstStyle/>
                    <a:p>
                      <a:r>
                        <a:rPr lang="en-US" b="1" dirty="0" smtClean="0"/>
                        <a:t>Source of Stimulus</a:t>
                      </a:r>
                      <a:endParaRPr lang="en-US" b="1" dirty="0"/>
                    </a:p>
                  </a:txBody>
                  <a:tcPr/>
                </a:tc>
                <a:tc>
                  <a:txBody>
                    <a:bodyPr/>
                    <a:lstStyle/>
                    <a:p>
                      <a:r>
                        <a:rPr lang="en-US" dirty="0" smtClean="0"/>
                        <a:t>An aggregator increases the size of its DR</a:t>
                      </a:r>
                      <a:r>
                        <a:rPr lang="en-US" baseline="0" dirty="0" smtClean="0"/>
                        <a:t> network</a:t>
                      </a:r>
                      <a:endParaRPr lang="en-US" dirty="0"/>
                    </a:p>
                  </a:txBody>
                  <a:tcPr/>
                </a:tc>
              </a:tr>
              <a:tr h="370840">
                <a:tc>
                  <a:txBody>
                    <a:bodyPr/>
                    <a:lstStyle/>
                    <a:p>
                      <a:r>
                        <a:rPr lang="en-US" b="1" dirty="0" smtClean="0"/>
                        <a:t>Stimulus</a:t>
                      </a:r>
                      <a:endParaRPr lang="en-US" b="1" dirty="0"/>
                    </a:p>
                  </a:txBody>
                  <a:tcPr/>
                </a:tc>
                <a:tc>
                  <a:txBody>
                    <a:bodyPr/>
                    <a:lstStyle/>
                    <a:p>
                      <a:r>
                        <a:rPr lang="en-US" dirty="0" smtClean="0"/>
                        <a:t>VTN</a:t>
                      </a:r>
                      <a:r>
                        <a:rPr lang="en-US" baseline="0" dirty="0" smtClean="0"/>
                        <a:t> utilization increases; the number of messages exchanged with VENs increases</a:t>
                      </a:r>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285750" indent="-285750">
                        <a:buFont typeface="Arial"/>
                        <a:buChar char="•"/>
                      </a:pPr>
                      <a:r>
                        <a:rPr lang="en-US" dirty="0" smtClean="0"/>
                        <a:t>The VTN is at its peak capacity and serving 50,000 VENs</a:t>
                      </a:r>
                    </a:p>
                    <a:p>
                      <a:pPr marL="285750" indent="-285750">
                        <a:buFont typeface="Arial"/>
                        <a:buChar char="•"/>
                      </a:pPr>
                      <a:r>
                        <a:rPr lang="en-US" dirty="0" smtClean="0"/>
                        <a:t>Additional VENs will cause a degradation</a:t>
                      </a:r>
                      <a:r>
                        <a:rPr lang="en-US" baseline="0" dirty="0" smtClean="0"/>
                        <a:t> in response time</a:t>
                      </a:r>
                      <a:endParaRPr lang="en-US" dirty="0"/>
                    </a:p>
                  </a:txBody>
                  <a:tcPr/>
                </a:tc>
              </a:tr>
              <a:tr h="370840">
                <a:tc>
                  <a:txBody>
                    <a:bodyPr/>
                    <a:lstStyle/>
                    <a:p>
                      <a:r>
                        <a:rPr lang="en-US" b="1" dirty="0" smtClean="0"/>
                        <a:t>Architectural Elements</a:t>
                      </a:r>
                      <a:endParaRPr lang="en-US" b="1" dirty="0"/>
                    </a:p>
                  </a:txBody>
                  <a:tcPr/>
                </a:tc>
                <a:tc>
                  <a:txBody>
                    <a:bodyPr/>
                    <a:lstStyle/>
                    <a:p>
                      <a:r>
                        <a:rPr lang="en-US" dirty="0" smtClean="0"/>
                        <a:t>Routing</a:t>
                      </a:r>
                      <a:r>
                        <a:rPr lang="en-US" baseline="0" dirty="0" smtClean="0"/>
                        <a:t> Services Tier, Persistence Tier, Transport Services Tier</a:t>
                      </a:r>
                      <a:endParaRPr lang="en-US" dirty="0"/>
                    </a:p>
                  </a:txBody>
                  <a:tcPr/>
                </a:tc>
              </a:tr>
              <a:tr h="370840">
                <a:tc>
                  <a:txBody>
                    <a:bodyPr/>
                    <a:lstStyle/>
                    <a:p>
                      <a:r>
                        <a:rPr lang="en-US" b="1" dirty="0" smtClean="0"/>
                        <a:t>System Response</a:t>
                      </a:r>
                      <a:endParaRPr lang="en-US" b="1" dirty="0"/>
                    </a:p>
                  </a:txBody>
                  <a:tcPr/>
                </a:tc>
                <a:tc>
                  <a:txBody>
                    <a:bodyPr/>
                    <a:lstStyle/>
                    <a:p>
                      <a:pPr marL="285750" indent="-285750">
                        <a:buFont typeface="Arial"/>
                        <a:buChar char="•"/>
                      </a:pPr>
                      <a:r>
                        <a:rPr lang="en-US" dirty="0" smtClean="0"/>
                        <a:t>Additional</a:t>
                      </a:r>
                      <a:r>
                        <a:rPr lang="en-US" baseline="0" dirty="0" smtClean="0"/>
                        <a:t> VENs are added to the network</a:t>
                      </a:r>
                      <a:endParaRPr lang="en-US" dirty="0" smtClean="0"/>
                    </a:p>
                    <a:p>
                      <a:pPr marL="285750" indent="-285750">
                        <a:buFont typeface="Arial"/>
                        <a:buChar char="•"/>
                      </a:pPr>
                      <a:r>
                        <a:rPr lang="en-US" dirty="0" smtClean="0"/>
                        <a:t>New </a:t>
                      </a:r>
                      <a:r>
                        <a:rPr lang="en-US" baseline="0" dirty="0" smtClean="0"/>
                        <a:t>Dispatcher, Receiver, or Gateway instances are launched</a:t>
                      </a:r>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285750" indent="-285750">
                        <a:buFont typeface="Arial"/>
                        <a:buChar char="•"/>
                      </a:pPr>
                      <a:r>
                        <a:rPr lang="en-US" dirty="0" smtClean="0"/>
                        <a:t>No</a:t>
                      </a:r>
                      <a:r>
                        <a:rPr lang="en-US" baseline="0" dirty="0" smtClean="0"/>
                        <a:t> degradation in performance</a:t>
                      </a:r>
                    </a:p>
                    <a:p>
                      <a:pPr marL="285750" indent="-285750">
                        <a:buFont typeface="Arial"/>
                        <a:buChar char="•"/>
                      </a:pPr>
                      <a:r>
                        <a:rPr lang="en-US" dirty="0" smtClean="0"/>
                        <a:t>VTN should maintain 200 message per sec throughput</a:t>
                      </a:r>
                    </a:p>
                    <a:p>
                      <a:pPr marL="285750" indent="-285750">
                        <a:buFont typeface="Arial"/>
                        <a:buChar char="•"/>
                      </a:pPr>
                      <a:r>
                        <a:rPr lang="en-US" baseline="0" dirty="0" smtClean="0"/>
                        <a:t>Inbound and outbound messages processed in 500 </a:t>
                      </a:r>
                      <a:r>
                        <a:rPr lang="en-US" baseline="0" dirty="0" err="1" smtClean="0"/>
                        <a:t>ms</a:t>
                      </a:r>
                      <a:endParaRPr lang="en-US" baseline="0" dirty="0" smtClean="0"/>
                    </a:p>
                  </a:txBody>
                  <a:tcPr/>
                </a:tc>
              </a:tr>
            </a:tbl>
          </a:graphicData>
        </a:graphic>
      </p:graphicFrame>
      <p:sp>
        <p:nvSpPr>
          <p:cNvPr id="4" name="Slide Number Placeholder 3"/>
          <p:cNvSpPr>
            <a:spLocks noGrp="1"/>
          </p:cNvSpPr>
          <p:nvPr>
            <p:ph type="sldNum" sz="quarter" idx="10"/>
          </p:nvPr>
        </p:nvSpPr>
        <p:spPr/>
        <p:txBody>
          <a:bodyPr/>
          <a:lstStyle/>
          <a:p>
            <a:fld id="{8BE75BF4-F827-664A-A667-67002CB07057}" type="slidenum">
              <a:rPr lang="en-US" smtClean="0"/>
              <a:pPr/>
              <a:t>87</a:t>
            </a:fld>
            <a:endParaRPr lang="en-US"/>
          </a:p>
        </p:txBody>
      </p:sp>
    </p:spTree>
    <p:extLst>
      <p:ext uri="{BB962C8B-B14F-4D97-AF65-F5344CB8AC3E}">
        <p14:creationId xmlns:p14="http://schemas.microsoft.com/office/powerpoint/2010/main" val="320931966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88</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99941201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89</a:t>
            </a:fld>
            <a:endParaRPr lang="en-US"/>
          </a:p>
        </p:txBody>
      </p:sp>
      <p:pic>
        <p:nvPicPr>
          <p:cNvPr id="5" name="Picture 4" descr="scalabili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4648200" cy="1840404"/>
          </a:xfrm>
          <a:prstGeom prst="rect">
            <a:avLst/>
          </a:prstGeom>
        </p:spPr>
      </p:pic>
      <p:sp>
        <p:nvSpPr>
          <p:cNvPr id="7" name="Rectangle 6"/>
          <p:cNvSpPr/>
          <p:nvPr/>
        </p:nvSpPr>
        <p:spPr>
          <a:xfrm>
            <a:off x="457200" y="3733800"/>
            <a:ext cx="5257800" cy="369332"/>
          </a:xfrm>
          <a:prstGeom prst="rect">
            <a:avLst/>
          </a:prstGeom>
        </p:spPr>
        <p:txBody>
          <a:bodyPr wrap="square">
            <a:spAutoFit/>
          </a:bodyPr>
          <a:lstStyle/>
          <a:p>
            <a:pPr marL="285750" indent="-285750">
              <a:buFont typeface="Arial"/>
              <a:buChar char="•"/>
            </a:pPr>
            <a:r>
              <a:rPr lang="en-US" sz="1800" dirty="0" smtClean="0">
                <a:latin typeface="Calibri"/>
                <a:cs typeface="Calibri"/>
              </a:rPr>
              <a:t>Event-driven asynchronous communication</a:t>
            </a:r>
          </a:p>
        </p:txBody>
      </p:sp>
    </p:spTree>
    <p:extLst>
      <p:ext uri="{BB962C8B-B14F-4D97-AF65-F5344CB8AC3E}">
        <p14:creationId xmlns:p14="http://schemas.microsoft.com/office/powerpoint/2010/main" val="39371052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marL="457200" indent="-457200">
              <a:buFont typeface="+mj-lt"/>
              <a:buAutoNum type="arabicPeriod"/>
            </a:pPr>
            <a:r>
              <a:rPr lang="en-US" sz="2400" dirty="0" smtClean="0"/>
              <a:t>Validate and demonstrate key architectural design decisions </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42643248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90</a:t>
            </a:fld>
            <a:endParaRPr lang="en-US"/>
          </a:p>
        </p:txBody>
      </p:sp>
      <p:pic>
        <p:nvPicPr>
          <p:cNvPr id="6" name="Picture 5" descr="scalabilit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15200" cy="4834208"/>
          </a:xfrm>
          <a:prstGeom prst="rect">
            <a:avLst/>
          </a:prstGeom>
        </p:spPr>
      </p:pic>
      <p:sp>
        <p:nvSpPr>
          <p:cNvPr id="3" name="Rectangle 2"/>
          <p:cNvSpPr/>
          <p:nvPr/>
        </p:nvSpPr>
        <p:spPr>
          <a:xfrm>
            <a:off x="457200" y="43434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Command </a:t>
            </a:r>
            <a:r>
              <a:rPr lang="en-US" sz="1800" dirty="0">
                <a:latin typeface="Calibri"/>
                <a:cs typeface="Calibri"/>
              </a:rPr>
              <a:t>Query Responsibility Segregation (CQRS) </a:t>
            </a:r>
            <a:endParaRPr lang="en-US" sz="1800" dirty="0" smtClean="0">
              <a:latin typeface="Calibri"/>
              <a:cs typeface="Calibri"/>
            </a:endParaRPr>
          </a:p>
          <a:p>
            <a:pPr marL="285750" indent="-285750">
              <a:buFont typeface="Arial"/>
              <a:buChar char="•"/>
            </a:pPr>
            <a:r>
              <a:rPr lang="en-US" sz="1800" dirty="0" smtClean="0">
                <a:latin typeface="Calibri"/>
                <a:cs typeface="Calibri"/>
              </a:rPr>
              <a:t>Avoid distributed transactions</a:t>
            </a:r>
            <a:endParaRPr lang="en-US" sz="1800" dirty="0">
              <a:latin typeface="Calibri"/>
              <a:cs typeface="Calibri"/>
            </a:endParaRPr>
          </a:p>
        </p:txBody>
      </p:sp>
    </p:spTree>
    <p:extLst>
      <p:ext uri="{BB962C8B-B14F-4D97-AF65-F5344CB8AC3E}">
        <p14:creationId xmlns:p14="http://schemas.microsoft.com/office/powerpoint/2010/main" val="167608678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Extensibility Scenarios</a:t>
            </a:r>
            <a:endParaRPr lang="en-US" dirty="0"/>
          </a:p>
        </p:txBody>
      </p:sp>
      <p:sp>
        <p:nvSpPr>
          <p:cNvPr id="3" name="Content Placeholder 2"/>
          <p:cNvSpPr>
            <a:spLocks noGrp="1"/>
          </p:cNvSpPr>
          <p:nvPr>
            <p:ph idx="1"/>
          </p:nvPr>
        </p:nvSpPr>
        <p:spPr/>
        <p:txBody>
          <a:bodyPr/>
          <a:lstStyle/>
          <a:p>
            <a:r>
              <a:rPr lang="en-US" b="1" dirty="0" smtClean="0"/>
              <a:t>QA06 Protocol Extensibility</a:t>
            </a:r>
            <a:r>
              <a:rPr lang="en-US" dirty="0" smtClean="0"/>
              <a:t>: An </a:t>
            </a:r>
            <a:r>
              <a:rPr lang="en-US" dirty="0"/>
              <a:t>application vendor wants to support an additional transport protocol. The development effort for complying with the provided interfaces and adding support for a new protocol should not exceed one person-day. </a:t>
            </a:r>
            <a:endParaRPr lang="en-US" dirty="0" smtClean="0"/>
          </a:p>
          <a:p>
            <a:r>
              <a:rPr lang="en-US" b="1" dirty="0"/>
              <a:t>QA07 Service Extensibility</a:t>
            </a:r>
            <a:r>
              <a:rPr lang="en-US" dirty="0"/>
              <a:t>: Services defined in the OpenADR 2.0 profile have changed (added, modified, or removed). The development effort for complying with the provided interfaces and adding support for a new service should not exceed one person-day.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91</a:t>
            </a:fld>
            <a:endParaRPr lang="en-US"/>
          </a:p>
        </p:txBody>
      </p:sp>
    </p:spTree>
    <p:extLst>
      <p:ext uri="{BB962C8B-B14F-4D97-AF65-F5344CB8AC3E}">
        <p14:creationId xmlns:p14="http://schemas.microsoft.com/office/powerpoint/2010/main" val="7497907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Process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92</a:t>
            </a:fld>
            <a:endParaRPr lang="en-US"/>
          </a:p>
        </p:txBody>
      </p:sp>
      <p:pic>
        <p:nvPicPr>
          <p:cNvPr id="7" name="Picture 6" descr="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629400" cy="5001605"/>
          </a:xfrm>
          <a:prstGeom prst="rect">
            <a:avLst/>
          </a:prstGeom>
        </p:spPr>
      </p:pic>
    </p:spTree>
    <p:extLst>
      <p:ext uri="{BB962C8B-B14F-4D97-AF65-F5344CB8AC3E}">
        <p14:creationId xmlns:p14="http://schemas.microsoft.com/office/powerpoint/2010/main" val="249337389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OpenADR Service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93</a:t>
            </a:fld>
            <a:endParaRPr lang="en-US"/>
          </a:p>
        </p:txBody>
      </p:sp>
      <p:pic>
        <p:nvPicPr>
          <p:cNvPr id="3" name="Picture 2" descr="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875896" cy="5029200"/>
          </a:xfrm>
          <a:prstGeom prst="rect">
            <a:avLst/>
          </a:prstGeom>
        </p:spPr>
      </p:pic>
    </p:spTree>
    <p:extLst>
      <p:ext uri="{BB962C8B-B14F-4D97-AF65-F5344CB8AC3E}">
        <p14:creationId xmlns:p14="http://schemas.microsoft.com/office/powerpoint/2010/main" val="254072367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Quality Attribute Scenarios</a:t>
            </a:r>
            <a:endParaRPr lang="en-US" dirty="0"/>
          </a:p>
        </p:txBody>
      </p:sp>
      <p:sp>
        <p:nvSpPr>
          <p:cNvPr id="3" name="Content Placeholder 2"/>
          <p:cNvSpPr>
            <a:spLocks noGrp="1"/>
          </p:cNvSpPr>
          <p:nvPr>
            <p:ph idx="1"/>
          </p:nvPr>
        </p:nvSpPr>
        <p:spPr/>
        <p:txBody>
          <a:bodyPr/>
          <a:lstStyle/>
          <a:p>
            <a:r>
              <a:rPr lang="en-US" b="1" dirty="0" smtClean="0"/>
              <a:t>QA03 Outbound Latency</a:t>
            </a:r>
            <a:r>
              <a:rPr lang="en-US" dirty="0" smtClean="0"/>
              <a:t>: </a:t>
            </a:r>
            <a:r>
              <a:rPr lang="en-US" dirty="0"/>
              <a:t>Outbound message latency is measured from the time an event is initiated from the Application Services tier to the time it exits the Transport Services tier. For any one message, the total outbound latency should not exceed 500ms. </a:t>
            </a:r>
            <a:endParaRPr lang="en-US" dirty="0" smtClean="0"/>
          </a:p>
          <a:p>
            <a:r>
              <a:rPr lang="en-US" b="1" dirty="0" smtClean="0"/>
              <a:t>QA04 Inbound Latency</a:t>
            </a:r>
            <a:r>
              <a:rPr lang="en-US" dirty="0" smtClean="0"/>
              <a:t>: </a:t>
            </a:r>
            <a:r>
              <a:rPr lang="en-US" dirty="0"/>
              <a:t>Inbound message latency is measured from the time a message or request is received by the Transport Services tier to the time it is processed by the Persistence Tier. For any one message, the total inbound latency should not exceed </a:t>
            </a:r>
            <a:r>
              <a:rPr lang="en-US" dirty="0" smtClean="0"/>
              <a:t>500ms. </a:t>
            </a:r>
            <a:endParaRPr lang="en-US" b="1" dirty="0" smtClean="0"/>
          </a:p>
          <a:p>
            <a:r>
              <a:rPr lang="en-US" b="1" dirty="0" smtClean="0"/>
              <a:t>QA05 Throughput</a:t>
            </a:r>
            <a:r>
              <a:rPr lang="en-US" dirty="0" smtClean="0"/>
              <a:t>: </a:t>
            </a:r>
            <a:r>
              <a:rPr lang="en-US" dirty="0"/>
              <a:t>For both inbound and outbound communication paths, the VTN should be able to process 200 messages per second. That is, when distributing events to VENs, the VTN should be able to sustain a burst throughput of 200 messages per second. When receiving asynchronous requests or responses from VENs, the VTN should be able to sustain 200 transactions per second. </a:t>
            </a:r>
            <a:endParaRPr lang="en-US" b="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94</a:t>
            </a:fld>
            <a:endParaRPr lang="en-US"/>
          </a:p>
        </p:txBody>
      </p:sp>
    </p:spTree>
    <p:extLst>
      <p:ext uri="{BB962C8B-B14F-4D97-AF65-F5344CB8AC3E}">
        <p14:creationId xmlns:p14="http://schemas.microsoft.com/office/powerpoint/2010/main" val="195601985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Deployability Quality Attribute Scenarios</a:t>
            </a:r>
            <a:endParaRPr lang="en-US" dirty="0"/>
          </a:p>
        </p:txBody>
      </p:sp>
      <p:sp>
        <p:nvSpPr>
          <p:cNvPr id="3" name="Content Placeholder 2"/>
          <p:cNvSpPr>
            <a:spLocks noGrp="1"/>
          </p:cNvSpPr>
          <p:nvPr>
            <p:ph idx="1"/>
          </p:nvPr>
        </p:nvSpPr>
        <p:spPr/>
        <p:txBody>
          <a:bodyPr/>
          <a:lstStyle/>
          <a:p>
            <a:r>
              <a:rPr lang="en-US" b="1" dirty="0" smtClean="0"/>
              <a:t>QA10 Deployability</a:t>
            </a:r>
            <a:r>
              <a:rPr lang="en-US" dirty="0" smtClean="0"/>
              <a:t>: </a:t>
            </a:r>
            <a:r>
              <a:rPr lang="en-US" dirty="0"/>
              <a:t>An administrator, familiar with a public or private cloud infrastructure, should be able to launch </a:t>
            </a:r>
            <a:r>
              <a:rPr lang="en-US" dirty="0" smtClean="0"/>
              <a:t>a </a:t>
            </a:r>
            <a:r>
              <a:rPr lang="en-US" dirty="0"/>
              <a:t>VTN reference implementation and initiate a DR event in less than 20 minutes. </a:t>
            </a:r>
            <a:endParaRPr lang="en-US" dirty="0" smtClean="0"/>
          </a:p>
        </p:txBody>
      </p:sp>
      <p:sp>
        <p:nvSpPr>
          <p:cNvPr id="4" name="Slide Number Placeholder 3"/>
          <p:cNvSpPr>
            <a:spLocks noGrp="1"/>
          </p:cNvSpPr>
          <p:nvPr>
            <p:ph type="sldNum" sz="quarter" idx="10"/>
          </p:nvPr>
        </p:nvSpPr>
        <p:spPr/>
        <p:txBody>
          <a:bodyPr/>
          <a:lstStyle/>
          <a:p>
            <a:fld id="{8BE75BF4-F827-664A-A667-67002CB07057}" type="slidenum">
              <a:rPr lang="en-US" smtClean="0"/>
              <a:pPr/>
              <a:t>95</a:t>
            </a:fld>
            <a:endParaRPr lang="en-US"/>
          </a:p>
        </p:txBody>
      </p:sp>
    </p:spTree>
    <p:extLst>
      <p:ext uri="{BB962C8B-B14F-4D97-AF65-F5344CB8AC3E}">
        <p14:creationId xmlns:p14="http://schemas.microsoft.com/office/powerpoint/2010/main" val="565852460"/>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Perspective, Allocation View</a:t>
            </a:r>
          </a:p>
        </p:txBody>
      </p:sp>
      <p:sp>
        <p:nvSpPr>
          <p:cNvPr id="4" name="Slide Number Placeholder 3"/>
          <p:cNvSpPr>
            <a:spLocks noGrp="1"/>
          </p:cNvSpPr>
          <p:nvPr>
            <p:ph type="sldNum" sz="quarter" idx="10"/>
          </p:nvPr>
        </p:nvSpPr>
        <p:spPr/>
        <p:txBody>
          <a:bodyPr/>
          <a:lstStyle/>
          <a:p>
            <a:fld id="{8BE75BF4-F827-664A-A667-67002CB07057}" type="slidenum">
              <a:rPr lang="en-US" smtClean="0"/>
              <a:pPr/>
              <a:t>96</a:t>
            </a:fld>
            <a:endParaRPr lang="en-US"/>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45445"/>
            <a:ext cx="6432955" cy="4902955"/>
          </a:xfrm>
          <a:prstGeom prst="rect">
            <a:avLst/>
          </a:prstGeom>
        </p:spPr>
      </p:pic>
    </p:spTree>
    <p:extLst>
      <p:ext uri="{BB962C8B-B14F-4D97-AF65-F5344CB8AC3E}">
        <p14:creationId xmlns:p14="http://schemas.microsoft.com/office/powerpoint/2010/main" val="265852980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Quality Attribute Scenarios</a:t>
            </a:r>
            <a:endParaRPr lang="en-US" dirty="0"/>
          </a:p>
        </p:txBody>
      </p:sp>
      <p:sp>
        <p:nvSpPr>
          <p:cNvPr id="3" name="Content Placeholder 2"/>
          <p:cNvSpPr>
            <a:spLocks noGrp="1"/>
          </p:cNvSpPr>
          <p:nvPr>
            <p:ph idx="1"/>
          </p:nvPr>
        </p:nvSpPr>
        <p:spPr/>
        <p:txBody>
          <a:bodyPr/>
          <a:lstStyle/>
          <a:p>
            <a:r>
              <a:rPr lang="en-US" b="1" dirty="0" smtClean="0"/>
              <a:t>QA14 Fault </a:t>
            </a:r>
            <a:r>
              <a:rPr lang="en-US" b="1" dirty="0"/>
              <a:t>Detection: </a:t>
            </a:r>
            <a:r>
              <a:rPr lang="en-US" dirty="0"/>
              <a:t>A fault occurs; faults have been defined using an appropriate fault model. The VTN detects the fault and notifies systems administrators within one minute using either Email or SMS. Fault information contains sufficient detail such that system administrators can take corrective action. </a:t>
            </a:r>
            <a:endParaRPr lang="en-US" dirty="0" smtClean="0"/>
          </a:p>
          <a:p>
            <a:r>
              <a:rPr lang="en-US" b="1" dirty="0" smtClean="0"/>
              <a:t>QA13 Failure Recovery: </a:t>
            </a:r>
            <a:r>
              <a:rPr lang="en-US" dirty="0" smtClean="0"/>
              <a:t>A </a:t>
            </a:r>
            <a:r>
              <a:rPr lang="en-US" dirty="0"/>
              <a:t>failure occurs; failures are traceable to a specific system fault. Manual recovery of any one module can be completed in less than 5 minutes. In the event of failure, no messages are lost in either the outbound or inbound message paths.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97</a:t>
            </a:fld>
            <a:endParaRPr lang="en-US"/>
          </a:p>
        </p:txBody>
      </p:sp>
    </p:spTree>
    <p:extLst>
      <p:ext uri="{BB962C8B-B14F-4D97-AF65-F5344CB8AC3E}">
        <p14:creationId xmlns:p14="http://schemas.microsoft.com/office/powerpoint/2010/main" val="246603155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Quality Attribute Scenarios</a:t>
            </a:r>
            <a:endParaRPr lang="en-US" dirty="0"/>
          </a:p>
        </p:txBody>
      </p:sp>
      <p:sp>
        <p:nvSpPr>
          <p:cNvPr id="3" name="Content Placeholder 2"/>
          <p:cNvSpPr>
            <a:spLocks noGrp="1"/>
          </p:cNvSpPr>
          <p:nvPr>
            <p:ph idx="1"/>
          </p:nvPr>
        </p:nvSpPr>
        <p:spPr/>
        <p:txBody>
          <a:bodyPr/>
          <a:lstStyle/>
          <a:p>
            <a:r>
              <a:rPr lang="en-US" b="1" dirty="0" smtClean="0"/>
              <a:t>QA12 Security</a:t>
            </a:r>
            <a:r>
              <a:rPr lang="en-US" b="1" dirty="0"/>
              <a:t>: </a:t>
            </a:r>
            <a:r>
              <a:rPr lang="en-US" dirty="0"/>
              <a:t>An attacker wishes to disrupt or manipulate a DR network in order to interrupt commercial or industrial operations or potentially damage equipment. The VTN does not respond to any illegitimate requests from unrecognized VENs or rogue applications. </a:t>
            </a:r>
          </a:p>
          <a:p>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98</a:t>
            </a:fld>
            <a:endParaRPr lang="en-US"/>
          </a:p>
        </p:txBody>
      </p:sp>
    </p:spTree>
    <p:extLst>
      <p:ext uri="{BB962C8B-B14F-4D97-AF65-F5344CB8AC3E}">
        <p14:creationId xmlns:p14="http://schemas.microsoft.com/office/powerpoint/2010/main" val="98656345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Business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7363990"/>
              </p:ext>
            </p:extLst>
          </p:nvPr>
        </p:nvGraphicFramePr>
        <p:xfrm>
          <a:off x="533400" y="1447800"/>
          <a:ext cx="8001000" cy="3276600"/>
        </p:xfrm>
        <a:graphic>
          <a:graphicData uri="http://schemas.openxmlformats.org/drawingml/2006/table">
            <a:tbl>
              <a:tblPr firstRow="1" bandRow="1">
                <a:tableStyleId>{616DA210-FB5B-4158-B5E0-FEB733F419BA}</a:tableStyleId>
              </a:tblPr>
              <a:tblGrid>
                <a:gridCol w="2090351"/>
                <a:gridCol w="5910649"/>
              </a:tblGrid>
              <a:tr h="370755">
                <a:tc>
                  <a:txBody>
                    <a:bodyPr/>
                    <a:lstStyle/>
                    <a:p>
                      <a:pPr algn="ctr"/>
                      <a:r>
                        <a:rPr lang="en-US" sz="1600" dirty="0" smtClean="0"/>
                        <a:t>Constraint</a:t>
                      </a:r>
                      <a:endParaRPr lang="en-US" sz="1600" dirty="0"/>
                    </a:p>
                  </a:txBody>
                  <a:tcPr marT="45711" marB="45711"/>
                </a:tc>
                <a:tc>
                  <a:txBody>
                    <a:bodyPr/>
                    <a:lstStyle/>
                    <a:p>
                      <a:pPr algn="ctr"/>
                      <a:r>
                        <a:rPr lang="en-US" sz="1600" dirty="0" smtClean="0"/>
                        <a:t>Description</a:t>
                      </a:r>
                      <a:endParaRPr lang="en-US" sz="1600" dirty="0"/>
                    </a:p>
                  </a:txBody>
                  <a:tcPr marT="45711" marB="45711"/>
                </a:tc>
              </a:tr>
              <a:tr h="370755">
                <a:tc>
                  <a:txBody>
                    <a:bodyPr/>
                    <a:lstStyle/>
                    <a:p>
                      <a:r>
                        <a:rPr lang="en-US" sz="1600" dirty="0" smtClean="0"/>
                        <a:t>Cost Limitation</a:t>
                      </a:r>
                      <a:endParaRPr lang="en-US" sz="1600" dirty="0"/>
                    </a:p>
                  </a:txBody>
                  <a:tcPr marT="45711" marB="45711"/>
                </a:tc>
                <a:tc>
                  <a:txBody>
                    <a:bodyPr/>
                    <a:lstStyle/>
                    <a:p>
                      <a:r>
                        <a:rPr lang="en-US" sz="1600" dirty="0" smtClean="0"/>
                        <a:t>Fixed budget and schedule for studio project</a:t>
                      </a:r>
                      <a:endParaRPr lang="en-US" sz="1600" b="0" dirty="0"/>
                    </a:p>
                  </a:txBody>
                  <a:tcPr marT="45711" marB="45711"/>
                </a:tc>
              </a:tr>
              <a:tr h="370755">
                <a:tc>
                  <a:txBody>
                    <a:bodyPr/>
                    <a:lstStyle/>
                    <a:p>
                      <a:r>
                        <a:rPr lang="en-US" sz="1600" dirty="0" smtClean="0"/>
                        <a:t>Schedule Limitation</a:t>
                      </a:r>
                      <a:endParaRPr lang="en-US" sz="1600" dirty="0"/>
                    </a:p>
                  </a:txBody>
                  <a:tcPr marT="45711" marB="45711"/>
                </a:tc>
                <a:tc>
                  <a:txBody>
                    <a:bodyPr/>
                    <a:lstStyle/>
                    <a:p>
                      <a:r>
                        <a:rPr lang="en-US" sz="1600" dirty="0" smtClean="0"/>
                        <a:t>Incremental delivery</a:t>
                      </a:r>
                      <a:endParaRPr lang="en-US" sz="1600" dirty="0"/>
                    </a:p>
                  </a:txBody>
                  <a:tcPr marT="45711" marB="45711"/>
                </a:tc>
              </a:tr>
              <a:tr h="640059">
                <a:tc>
                  <a:txBody>
                    <a:bodyPr/>
                    <a:lstStyle/>
                    <a:p>
                      <a:r>
                        <a:rPr lang="en-US" sz="1600" dirty="0" smtClean="0"/>
                        <a:t>Legal</a:t>
                      </a:r>
                      <a:r>
                        <a:rPr lang="en-US" sz="1600" baseline="0" dirty="0" smtClean="0"/>
                        <a:t> Restriction</a:t>
                      </a:r>
                      <a:endParaRPr lang="en-US" sz="1600" dirty="0"/>
                    </a:p>
                  </a:txBody>
                  <a:tcPr marT="45711" marB="45711"/>
                </a:tc>
                <a:tc>
                  <a:txBody>
                    <a:bodyPr/>
                    <a:lstStyle/>
                    <a:p>
                      <a:pPr marL="285750" indent="-285750">
                        <a:buFont typeface="Arial" pitchFamily="34" charset="0"/>
                        <a:buChar char="•"/>
                      </a:pPr>
                      <a:r>
                        <a:rPr lang="en-US" sz="1600" dirty="0" smtClean="0"/>
                        <a:t>No third-party libraries or components</a:t>
                      </a:r>
                      <a:r>
                        <a:rPr lang="en-US" sz="1600" baseline="0" dirty="0" smtClean="0"/>
                        <a:t> </a:t>
                      </a:r>
                    </a:p>
                    <a:p>
                      <a:pPr marL="285750" indent="-285750">
                        <a:buFont typeface="Arial" pitchFamily="34" charset="0"/>
                        <a:buChar char="•"/>
                      </a:pPr>
                      <a:r>
                        <a:rPr lang="en-US" sz="1600" baseline="0" dirty="0" smtClean="0"/>
                        <a:t>Nondisclosure and waiver of intellectual rights</a:t>
                      </a:r>
                      <a:endParaRPr lang="en-US" sz="1600" dirty="0"/>
                    </a:p>
                  </a:txBody>
                  <a:tcPr marT="45711" marB="45711"/>
                </a:tc>
              </a:tr>
              <a:tr h="914378">
                <a:tc>
                  <a:txBody>
                    <a:bodyPr/>
                    <a:lstStyle/>
                    <a:p>
                      <a:r>
                        <a:rPr lang="en-US" sz="1600" dirty="0" smtClean="0"/>
                        <a:t>Market Restriction</a:t>
                      </a:r>
                      <a:endParaRPr lang="en-US" sz="1600" dirty="0"/>
                    </a:p>
                  </a:txBody>
                  <a:tcPr marT="45711" marB="45711"/>
                </a:tc>
                <a:tc>
                  <a:txBody>
                    <a:bodyPr/>
                    <a:lstStyle/>
                    <a:p>
                      <a:pPr marL="285750" indent="-285750">
                        <a:buFont typeface="Arial" pitchFamily="34" charset="0"/>
                        <a:buChar char="•"/>
                      </a:pPr>
                      <a:r>
                        <a:rPr lang="en-US" sz="1600" dirty="0" smtClean="0"/>
                        <a:t>Simple, understandable design and implementation</a:t>
                      </a:r>
                    </a:p>
                    <a:p>
                      <a:pPr marL="285750" indent="-285750">
                        <a:buFont typeface="Arial" pitchFamily="34" charset="0"/>
                        <a:buChar char="•"/>
                      </a:pPr>
                      <a:r>
                        <a:rPr lang="en-US" sz="1600" dirty="0" smtClean="0"/>
                        <a:t>Supports</a:t>
                      </a:r>
                      <a:r>
                        <a:rPr lang="en-US" sz="1600" baseline="0" dirty="0" smtClean="0"/>
                        <a:t> the </a:t>
                      </a:r>
                      <a:r>
                        <a:rPr lang="en-US" sz="1600" baseline="0" dirty="0" err="1" smtClean="0"/>
                        <a:t>OpenADR</a:t>
                      </a:r>
                      <a:r>
                        <a:rPr lang="en-US" sz="1600" baseline="0" dirty="0" smtClean="0"/>
                        <a:t> 2.0 specification</a:t>
                      </a:r>
                    </a:p>
                    <a:p>
                      <a:pPr marL="285750" indent="-285750">
                        <a:buFont typeface="Arial" pitchFamily="34" charset="0"/>
                        <a:buChar char="•"/>
                      </a:pPr>
                      <a:r>
                        <a:rPr lang="en-US" sz="1600" baseline="0" dirty="0" smtClean="0"/>
                        <a:t>Uses industry standard protocols</a:t>
                      </a:r>
                      <a:endParaRPr lang="en-US" sz="1600" dirty="0"/>
                    </a:p>
                  </a:txBody>
                  <a:tcPr marT="45711" marB="45711"/>
                </a:tc>
              </a:tr>
              <a:tr h="609898">
                <a:tc>
                  <a:txBody>
                    <a:bodyPr/>
                    <a:lstStyle/>
                    <a:p>
                      <a:r>
                        <a:rPr lang="en-US" sz="1600" dirty="0" smtClean="0"/>
                        <a:t>Logistical Demands</a:t>
                      </a:r>
                      <a:endParaRPr lang="en-US" sz="1600" dirty="0"/>
                    </a:p>
                  </a:txBody>
                  <a:tcPr marT="45711" marB="45711"/>
                </a:tc>
                <a:tc>
                  <a:txBody>
                    <a:bodyPr/>
                    <a:lstStyle/>
                    <a:p>
                      <a:r>
                        <a:rPr lang="en-US" sz="1600" dirty="0" smtClean="0"/>
                        <a:t>Public cloud infrastructure</a:t>
                      </a:r>
                      <a:r>
                        <a:rPr lang="en-US" sz="1600" baseline="0" dirty="0" smtClean="0"/>
                        <a:t> may be necessary for demonstrating the required scale and performance</a:t>
                      </a:r>
                      <a:endParaRPr lang="en-US" sz="1600" dirty="0"/>
                    </a:p>
                  </a:txBody>
                  <a:tcPr marT="45711" marB="45711"/>
                </a:tc>
              </a:tr>
            </a:tbl>
          </a:graphicData>
        </a:graphic>
      </p:graphicFrame>
    </p:spTree>
    <p:extLst>
      <p:ext uri="{BB962C8B-B14F-4D97-AF65-F5344CB8AC3E}">
        <p14:creationId xmlns:p14="http://schemas.microsoft.com/office/powerpoint/2010/main" val="3967177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rgonauts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rgonauts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rgonauts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gonauts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6816</TotalTime>
  <Words>7579</Words>
  <Application>Microsoft Macintosh PowerPoint</Application>
  <PresentationFormat>On-screen Show (4:3)</PresentationFormat>
  <Paragraphs>1399</Paragraphs>
  <Slides>106</Slides>
  <Notes>68</Notes>
  <HiddenSlides>0</HiddenSlides>
  <MMClips>0</MMClips>
  <ScaleCrop>false</ScaleCrop>
  <HeadingPairs>
    <vt:vector size="4" baseType="variant">
      <vt:variant>
        <vt:lpstr>Theme</vt:lpstr>
      </vt:variant>
      <vt:variant>
        <vt:i4>7</vt:i4>
      </vt:variant>
      <vt:variant>
        <vt:lpstr>Slide Titles</vt:lpstr>
      </vt:variant>
      <vt:variant>
        <vt:i4>106</vt:i4>
      </vt:variant>
    </vt:vector>
  </HeadingPairs>
  <TitlesOfParts>
    <vt:vector size="113" baseType="lpstr">
      <vt:lpstr>argonauts_approach</vt:lpstr>
      <vt:lpstr>Office Theme</vt:lpstr>
      <vt:lpstr>argonauts_basic</vt:lpstr>
      <vt:lpstr>argonauts_team</vt:lpstr>
      <vt:lpstr>argonauts_progress</vt:lpstr>
      <vt:lpstr>argonauts_project</vt:lpstr>
      <vt:lpstr>argonauts_roadmap</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End of Summer 2012</vt:lpstr>
      <vt:lpstr>Approach</vt:lpstr>
      <vt:lpstr>Quality Attributes</vt:lpstr>
      <vt:lpstr>Primary Quality Assurance Activities</vt:lpstr>
      <vt:lpstr>Defect Classification</vt:lpstr>
      <vt:lpstr>Secondary Quality Assurance Activities</vt:lpstr>
      <vt:lpstr>Approach</vt:lpstr>
      <vt:lpstr>Architectural Prototyping</vt:lpstr>
      <vt:lpstr>Architectural Prototyping</vt:lpstr>
      <vt:lpstr>Architectural Prototyping</vt:lpstr>
      <vt:lpstr>Architectural Prototyping</vt:lpstr>
      <vt:lpstr>Architectural Prototyping</vt:lpstr>
      <vt:lpstr>Architectural Prototyping</vt:lpstr>
      <vt:lpstr>Architectural Prototyping</vt:lpstr>
      <vt:lpstr>Prototyping Reflections</vt:lpstr>
      <vt:lpstr>Status of Architectural Verification</vt:lpstr>
      <vt:lpstr>Fall 2012 Roadmap</vt:lpstr>
      <vt:lpstr>Team Roles – Fall 2012</vt:lpstr>
      <vt:lpstr>Backup</vt:lpstr>
      <vt:lpstr>Acceptance Criteria</vt:lpstr>
      <vt:lpstr>Client Feedback</vt:lpstr>
      <vt:lpstr>Project Context – Demand Response</vt:lpstr>
      <vt:lpstr>Project Scope – Automated Demand Response</vt:lpstr>
      <vt:lpstr>Overhead</vt:lpstr>
      <vt:lpstr>Week 1</vt:lpstr>
      <vt:lpstr>Week 2</vt:lpstr>
      <vt:lpstr>Week 3</vt:lpstr>
      <vt:lpstr>Week 4</vt:lpstr>
      <vt:lpstr>Week 5</vt:lpstr>
      <vt:lpstr>Week 6</vt:lpstr>
      <vt:lpstr>Week 7</vt:lpstr>
      <vt:lpstr>Week 8</vt:lpstr>
      <vt:lpstr>Week 9</vt:lpstr>
      <vt:lpstr>Week 10</vt:lpstr>
      <vt:lpstr>Week 11</vt:lpstr>
      <vt:lpstr>Week 12</vt:lpstr>
      <vt:lpstr>Iteration 12 Burndown</vt:lpstr>
      <vt:lpstr>Iteration 13 Burndown</vt:lpstr>
      <vt:lpstr>Task Relative Error</vt:lpstr>
      <vt:lpstr>Average Task Relative Error</vt:lpstr>
      <vt:lpstr>Risk Management Process </vt:lpstr>
      <vt:lpstr>Top 3 Risks – Beginning of Summer 2012</vt:lpstr>
      <vt:lpstr>Status of Risks over the Summer 2012</vt:lpstr>
      <vt:lpstr>Performance Test – Phase II</vt:lpstr>
      <vt:lpstr>Performance Test – Phase II</vt:lpstr>
      <vt:lpstr>Defect Snapshot</vt:lpstr>
      <vt:lpstr>Two Dispatchers</vt:lpstr>
      <vt:lpstr>Quality Activity: Detailed Design Reviews</vt:lpstr>
      <vt:lpstr>Quality Activity: Unit Testing</vt:lpstr>
      <vt:lpstr>Test Cases Distribution</vt:lpstr>
      <vt:lpstr>Quality Activity: Smoke Testing</vt:lpstr>
      <vt:lpstr>Keeping architecture and prototype in sync</vt:lpstr>
      <vt:lpstr>Changes on the proposed architecture</vt:lpstr>
      <vt:lpstr>Allocation view and initial diagrams</vt:lpstr>
      <vt:lpstr>Architecture Design Process</vt:lpstr>
      <vt:lpstr>Dynamic Perspective, High-Level Context</vt:lpstr>
      <vt:lpstr>Dynamic Perspective, Outbound Message Flow</vt:lpstr>
      <vt:lpstr>Dynamic Perspective, Outbound Message Flow</vt:lpstr>
      <vt:lpstr>Dynamic Perspective, Outbound Message Flow</vt:lpstr>
      <vt:lpstr>Dynamic Perspective, Outbound Message Flow</vt:lpstr>
      <vt:lpstr>Dynamic Perspective, Inbound Message Flow</vt:lpstr>
      <vt:lpstr>Dynamic Perspective, Inbound Message Flow</vt:lpstr>
      <vt:lpstr>Dynamic Perspective, Inbound Message Flow</vt:lpstr>
      <vt:lpstr>Dynamic Perspective, Persistence Tier</vt:lpstr>
      <vt:lpstr>Physical Perspective, Allocation View</vt:lpstr>
      <vt:lpstr>Static Perspective, Protocol Gateway API</vt:lpstr>
      <vt:lpstr>Static Perspective, Protocol Gateway API</vt:lpstr>
      <vt:lpstr>Static Perspective, Protocol Gateway API</vt:lpstr>
      <vt:lpstr>QA01 – Scalability Scenario</vt:lpstr>
      <vt:lpstr>QA01 – Scalability Design Decisions</vt:lpstr>
      <vt:lpstr>QA01 – Scalability Design Decisions</vt:lpstr>
      <vt:lpstr>QA01 – Scalability Design Decisions</vt:lpstr>
      <vt:lpstr>Extensibility Scenarios</vt:lpstr>
      <vt:lpstr>Dynamic Perspective, Process Allocation View</vt:lpstr>
      <vt:lpstr>Static Perspective, OpenADR Service API</vt:lpstr>
      <vt:lpstr>Performance Quality Attribute Scenarios</vt:lpstr>
      <vt:lpstr>Deployability Quality Attribute Scenarios</vt:lpstr>
      <vt:lpstr>Physical Perspective, Allocation View</vt:lpstr>
      <vt:lpstr>Availability Quality Attribute Scenarios</vt:lpstr>
      <vt:lpstr>Security Quality Attribute Scenarios</vt:lpstr>
      <vt:lpstr>Key Business Constraints</vt:lpstr>
      <vt:lpstr>Key Technical Constraints</vt:lpstr>
      <vt:lpstr>Scenarios for QA: Protocol Extensibility </vt:lpstr>
      <vt:lpstr>Scenarios for QA : Service Extensibility </vt:lpstr>
      <vt:lpstr>Scenarios for QA : Scalability </vt:lpstr>
      <vt:lpstr>Scenarios for QA: Performance Outbound latency </vt:lpstr>
      <vt:lpstr>Scenarios for QA: Performance Inbound latency </vt:lpstr>
      <vt:lpstr>Scenarios for QA: Performance Throughput </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Matthew Lenzo</cp:lastModifiedBy>
  <cp:revision>464</cp:revision>
  <cp:lastPrinted>2012-08-09T15:55:09Z</cp:lastPrinted>
  <dcterms:created xsi:type="dcterms:W3CDTF">2012-05-08T14:45:18Z</dcterms:created>
  <dcterms:modified xsi:type="dcterms:W3CDTF">2012-08-10T14:01:58Z</dcterms:modified>
</cp:coreProperties>
</file>